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3" r:id="rId12"/>
    <p:sldId id="265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C31"/>
    <a:srgbClr val="F06D46"/>
    <a:srgbClr val="159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87025" autoAdjust="0"/>
  </p:normalViewPr>
  <p:slideViewPr>
    <p:cSldViewPr snapToGrid="0" snapToObjects="1">
      <p:cViewPr varScale="1">
        <p:scale>
          <a:sx n="102" d="100"/>
          <a:sy n="102" d="100"/>
        </p:scale>
        <p:origin x="1368" y="176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A466-E625-A748-953B-6A31C22ECA33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3D42-6AFD-6242-B4BF-62348CF7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Definicion</a:t>
            </a:r>
            <a:r>
              <a:rPr lang="es-ES_tradn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Riqueza</a:t>
            </a:r>
            <a:endParaRPr lang="es-ES_trad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quienes se consideran ricos porque viven en una casa lujosa y viajan alrededor del mundo. Otros creen que son ricos sencillamente porque pueden pagar sus deudas a tiempo. El tema que trataremos aquí es el de la riqueza económica y lo que representa para usted. </a:t>
            </a:r>
          </a:p>
          <a:p>
            <a:r>
              <a:rPr lang="es-ES_trad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acumular riqueza, es necesario obtener información útil, hacer planes y tomar decisiones adecuadas. Este cuaderno de trabajo contiene información básica y un enfoque sistemático para la acumulación de riqueza. Está basado en principios honrados por el tiempo, que probablemente ha escuchado muchas veces con anterioridad: presupueste para ahorrar; ahorre e invierta; establezca su crédito y controle su deuda; y, proteja la riqueza que acumule. </a:t>
            </a:r>
          </a:p>
          <a:p>
            <a:r>
              <a:rPr lang="es-ES_trad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posible que algunas personas definan la riqueza como: </a:t>
            </a:r>
          </a:p>
          <a:p>
            <a:r>
              <a:rPr lang="es-ES_trad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Poder pagar la educación de mis hijos en la universidad </a:t>
            </a:r>
          </a:p>
          <a:p>
            <a:r>
              <a:rPr lang="es-ES_trad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Tener el dinero suficiente para comprar una casa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Obtenga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ayuda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Decidir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ahorros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arte. Las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buenas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inversiones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ganarán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inversiones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perderán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Prepárese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antes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comenzar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Obtenga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mayor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cantidad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Guíese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consejos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profesionales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licencia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certificación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exigen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consejeros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finanzas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vendedores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seguros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licencia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certificación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reguladora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antes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depositar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confianza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consejero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además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Guía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acumulación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riqueza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página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cuaderno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sitios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ofrecen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valiosa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izquierda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intereses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compuestos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distintas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aumentarían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ahorros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Gabby,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comparando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pasaría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simplemente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guardara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dinero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casa. Lo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vemos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compuesto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capitaliza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Como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podemos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ejemplo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Gabby,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capitalización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los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intereses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ganados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período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largo.</a:t>
            </a: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compuesto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conviene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 sea,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compuesto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le cobra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usted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Este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compuesto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cobra a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tarjeta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crédito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compras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En el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capítulo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 "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Establezca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crédito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deudas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hablaremos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auto, los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muebles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accesorios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 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ropa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son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riqueza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valor. Un auto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nuevo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sale del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estacionamiento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autos.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herramienta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creador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riqueza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3D42-6AFD-6242-B4BF-62348CF7A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E553-110A-684E-89AD-AC5FFC05AE0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D261-A7E0-0843-B444-6435C133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FF4F-4A72-CE41-AC44-471B8C3D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B518-E6C4-214A-ACDD-0060E8AD3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0E66F-37C6-F34C-A339-CB998884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9" y="2905993"/>
            <a:ext cx="8312727" cy="10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595959"/>
                </a:solidFill>
              </a:rPr>
              <a:t>Una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estrategia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para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crear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riqueza</a:t>
            </a:r>
            <a:r>
              <a:rPr lang="en-US" dirty="0">
                <a:solidFill>
                  <a:srgbClr val="595959"/>
                </a:solidFill>
              </a:rPr>
              <a:t> personal se </a:t>
            </a:r>
            <a:r>
              <a:rPr lang="en-US" dirty="0" err="1">
                <a:solidFill>
                  <a:srgbClr val="595959"/>
                </a:solidFill>
              </a:rPr>
              <a:t>basa</a:t>
            </a:r>
            <a:r>
              <a:rPr lang="en-US" dirty="0">
                <a:solidFill>
                  <a:srgbClr val="595959"/>
                </a:solidFill>
              </a:rPr>
              <a:t> en </a:t>
            </a:r>
            <a:r>
              <a:rPr lang="en-US" dirty="0" err="1">
                <a:solidFill>
                  <a:srgbClr val="595959"/>
                </a:solidFill>
              </a:rPr>
              <a:t>metas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específicas</a:t>
            </a:r>
            <a:r>
              <a:rPr lang="en-US" dirty="0">
                <a:solidFill>
                  <a:srgbClr val="595959"/>
                </a:solidFill>
              </a:rPr>
              <a:t>. Al </a:t>
            </a:r>
            <a:r>
              <a:rPr lang="en-US" dirty="0" err="1">
                <a:solidFill>
                  <a:srgbClr val="595959"/>
                </a:solidFill>
              </a:rPr>
              <a:t>preparar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metas</a:t>
            </a:r>
            <a:r>
              <a:rPr lang="en-US" dirty="0">
                <a:solidFill>
                  <a:srgbClr val="595959"/>
                </a:solidFill>
              </a:rPr>
              <a:t>: </a:t>
            </a:r>
          </a:p>
          <a:p>
            <a:r>
              <a:rPr lang="en-US" dirty="0">
                <a:solidFill>
                  <a:srgbClr val="595959"/>
                </a:solidFill>
              </a:rPr>
              <a:t>Sea </a:t>
            </a:r>
            <a:r>
              <a:rPr lang="en-US" dirty="0" err="1">
                <a:solidFill>
                  <a:srgbClr val="595959"/>
                </a:solidFill>
              </a:rPr>
              <a:t>realista</a:t>
            </a:r>
            <a:r>
              <a:rPr lang="en-US" dirty="0">
                <a:solidFill>
                  <a:srgbClr val="595959"/>
                </a:solidFill>
              </a:rPr>
              <a:t>. </a:t>
            </a:r>
          </a:p>
          <a:p>
            <a:r>
              <a:rPr lang="en-US" dirty="0" err="1">
                <a:solidFill>
                  <a:srgbClr val="595959"/>
                </a:solidFill>
              </a:rPr>
              <a:t>Establezca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plazos</a:t>
            </a:r>
            <a:r>
              <a:rPr lang="en-US" dirty="0">
                <a:solidFill>
                  <a:srgbClr val="595959"/>
                </a:solidFill>
              </a:rPr>
              <a:t>. </a:t>
            </a:r>
          </a:p>
          <a:p>
            <a:r>
              <a:rPr lang="en-US" dirty="0" err="1">
                <a:solidFill>
                  <a:srgbClr val="595959"/>
                </a:solidFill>
              </a:rPr>
              <a:t>Haga</a:t>
            </a:r>
            <a:r>
              <a:rPr lang="en-US" dirty="0">
                <a:solidFill>
                  <a:srgbClr val="595959"/>
                </a:solidFill>
              </a:rPr>
              <a:t> un plan. </a:t>
            </a:r>
          </a:p>
          <a:p>
            <a:r>
              <a:rPr lang="en-US" dirty="0">
                <a:solidFill>
                  <a:srgbClr val="595959"/>
                </a:solidFill>
              </a:rPr>
              <a:t>Sea flexible: Las </a:t>
            </a:r>
            <a:r>
              <a:rPr lang="en-US" dirty="0" err="1">
                <a:solidFill>
                  <a:srgbClr val="595959"/>
                </a:solidFill>
              </a:rPr>
              <a:t>metas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pueden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cambiar</a:t>
            </a:r>
            <a:r>
              <a:rPr lang="en-US" dirty="0">
                <a:solidFill>
                  <a:srgbClr val="595959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341921"/>
            <a:ext cx="8312727" cy="9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511714"/>
            <a:ext cx="8312727" cy="3242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16" y="5032195"/>
            <a:ext cx="7557025" cy="9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159CAF"/>
                </a:solidFill>
              </a:rPr>
              <a:t>Prepare un </a:t>
            </a:r>
            <a:r>
              <a:rPr lang="en-US" sz="3800" b="1" dirty="0" err="1">
                <a:solidFill>
                  <a:srgbClr val="159CAF"/>
                </a:solidFill>
              </a:rPr>
              <a:t>Presupuesto</a:t>
            </a:r>
            <a:r>
              <a:rPr lang="en-US" sz="3800" b="1" dirty="0">
                <a:solidFill>
                  <a:srgbClr val="159CAF"/>
                </a:solidFill>
              </a:rPr>
              <a:t> y </a:t>
            </a:r>
            <a:r>
              <a:rPr lang="en-US" sz="3800" b="1" dirty="0" err="1">
                <a:solidFill>
                  <a:srgbClr val="159CAF"/>
                </a:solidFill>
              </a:rPr>
              <a:t>Ajústese</a:t>
            </a:r>
            <a:r>
              <a:rPr lang="en-US" sz="3800" b="1" dirty="0">
                <a:solidFill>
                  <a:srgbClr val="159CAF"/>
                </a:solidFill>
              </a:rPr>
              <a:t> a </a:t>
            </a:r>
            <a:r>
              <a:rPr lang="en-US" sz="3800" b="1" dirty="0" err="1">
                <a:solidFill>
                  <a:srgbClr val="159CAF"/>
                </a:solidFill>
              </a:rPr>
              <a:t>él</a:t>
            </a:r>
            <a:endParaRPr lang="en-US" sz="3800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permitirá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Comprender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cómo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Evitar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excesivos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Encontrar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invertir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preparar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necesitará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Calcular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ingresos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mensuales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Llevar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diarios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cuánto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mensuales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145" y="1082074"/>
            <a:ext cx="4012855" cy="5667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74BC31"/>
                </a:solidFill>
              </a:rPr>
              <a:t>Anote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sus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gastos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diarios</a:t>
            </a:r>
            <a:endParaRPr lang="en-US" b="1" dirty="0">
              <a:solidFill>
                <a:srgbClr val="74BC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92" y="1365392"/>
            <a:ext cx="4536734" cy="484670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Gabby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acumular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tendría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prác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Sonya,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comenzar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planear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futuro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económico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Para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comenzar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Gabby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finanzas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saber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cuánto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ganaba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cómo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gastaba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Ella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propuso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meta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$125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mensuales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aplicarlos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acumular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calculó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ingresos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Luego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sumó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mensuales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También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anotó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diarios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fueran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tivo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tarjeta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débito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tarjeta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siguiente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página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libreta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6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429"/>
            <a:ext cx="3505479" cy="116714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74BC31"/>
                </a:solidFill>
              </a:rPr>
              <a:t>Anote</a:t>
            </a:r>
            <a:r>
              <a:rPr lang="en-US" sz="4000" b="1" dirty="0">
                <a:solidFill>
                  <a:srgbClr val="74BC31"/>
                </a:solidFill>
              </a:rPr>
              <a:t> </a:t>
            </a:r>
            <a:r>
              <a:rPr lang="en-US" sz="4000" b="1" dirty="0" err="1">
                <a:solidFill>
                  <a:srgbClr val="74BC31"/>
                </a:solidFill>
              </a:rPr>
              <a:t>sus</a:t>
            </a:r>
            <a:r>
              <a:rPr lang="en-US" sz="4000" b="1" dirty="0">
                <a:solidFill>
                  <a:srgbClr val="74BC31"/>
                </a:solidFill>
              </a:rPr>
              <a:t> </a:t>
            </a:r>
            <a:r>
              <a:rPr lang="en-US" sz="4000" b="1" dirty="0" err="1">
                <a:solidFill>
                  <a:srgbClr val="74BC31"/>
                </a:solidFill>
              </a:rPr>
              <a:t>gastos</a:t>
            </a:r>
            <a:r>
              <a:rPr lang="en-US" sz="4000" b="1" dirty="0">
                <a:solidFill>
                  <a:srgbClr val="74BC31"/>
                </a:solidFill>
              </a:rPr>
              <a:t> </a:t>
            </a:r>
            <a:r>
              <a:rPr lang="en-US" sz="4000" b="1" dirty="0" err="1">
                <a:solidFill>
                  <a:srgbClr val="74BC31"/>
                </a:solidFill>
              </a:rPr>
              <a:t>diarios</a:t>
            </a:r>
            <a:endParaRPr lang="en-US" sz="4000" dirty="0">
              <a:solidFill>
                <a:srgbClr val="74BC3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38" y="245994"/>
            <a:ext cx="467419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7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429"/>
            <a:ext cx="3505479" cy="116714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74BC31"/>
                </a:solidFill>
              </a:rPr>
              <a:t>Controle</a:t>
            </a:r>
            <a:r>
              <a:rPr lang="en-US" sz="4000" b="1" dirty="0">
                <a:solidFill>
                  <a:srgbClr val="74BC31"/>
                </a:solidFill>
              </a:rPr>
              <a:t> </a:t>
            </a:r>
            <a:r>
              <a:rPr lang="en-US" sz="4000" b="1" dirty="0" err="1">
                <a:solidFill>
                  <a:srgbClr val="74BC31"/>
                </a:solidFill>
              </a:rPr>
              <a:t>sus</a:t>
            </a:r>
            <a:r>
              <a:rPr lang="en-US" sz="4000" b="1" dirty="0">
                <a:solidFill>
                  <a:srgbClr val="74BC31"/>
                </a:solidFill>
              </a:rPr>
              <a:t> </a:t>
            </a:r>
            <a:r>
              <a:rPr lang="en-US" sz="4000" b="1" dirty="0" err="1">
                <a:solidFill>
                  <a:srgbClr val="74BC31"/>
                </a:solidFill>
              </a:rPr>
              <a:t>ingresos</a:t>
            </a:r>
            <a:r>
              <a:rPr lang="en-US" sz="4000" b="1" dirty="0">
                <a:solidFill>
                  <a:srgbClr val="74BC31"/>
                </a:solidFill>
              </a:rPr>
              <a:t> y </a:t>
            </a:r>
            <a:r>
              <a:rPr lang="en-US" sz="4000" b="1" dirty="0" err="1">
                <a:solidFill>
                  <a:srgbClr val="74BC31"/>
                </a:solidFill>
              </a:rPr>
              <a:t>gastos</a:t>
            </a:r>
            <a:endParaRPr lang="en-US" sz="4000" dirty="0">
              <a:solidFill>
                <a:srgbClr val="74BC3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933"/>
            <a:ext cx="4069504" cy="64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61" y="995861"/>
            <a:ext cx="6287979" cy="48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51589"/>
            <a:ext cx="8312727" cy="687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59" y="2511418"/>
            <a:ext cx="6660105" cy="18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99" y="5090925"/>
            <a:ext cx="1586271" cy="159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5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159CAF"/>
                </a:solidFill>
              </a:rPr>
              <a:t>Inversiones</a:t>
            </a:r>
            <a:endParaRPr lang="en-US" b="1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cualquier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adquiera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obtener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ingresos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beneficios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futuros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ingresos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intereses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dividendos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aprecia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ingresos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haga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apreciación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valor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-e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841"/>
            <a:ext cx="9144001" cy="2781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9" y="317542"/>
            <a:ext cx="6870023" cy="143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198" y="2033376"/>
            <a:ext cx="4440863" cy="3871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739" y="6131599"/>
            <a:ext cx="676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Federal Reserve Bank of Dallas, El Paso Branch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78" y="446497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159CAF"/>
                </a:solidFill>
              </a:rPr>
              <a:t>Aproveche</a:t>
            </a:r>
            <a:r>
              <a:rPr lang="en-US" sz="3600" b="1" dirty="0">
                <a:solidFill>
                  <a:srgbClr val="159CAF"/>
                </a:solidFill>
              </a:rPr>
              <a:t> el </a:t>
            </a:r>
            <a:br>
              <a:rPr lang="en-US" sz="3600" b="1" dirty="0">
                <a:solidFill>
                  <a:srgbClr val="159CAF"/>
                </a:solidFill>
              </a:rPr>
            </a:br>
            <a:r>
              <a:rPr lang="en-US" sz="3600" b="1" dirty="0" err="1">
                <a:solidFill>
                  <a:srgbClr val="159CAF"/>
                </a:solidFill>
              </a:rPr>
              <a:t>interés</a:t>
            </a:r>
            <a:r>
              <a:rPr lang="en-US" sz="3600" b="1" dirty="0">
                <a:solidFill>
                  <a:srgbClr val="159CAF"/>
                </a:solidFill>
              </a:rPr>
              <a:t> </a:t>
            </a:r>
            <a:r>
              <a:rPr lang="en-US" sz="3600" b="1" dirty="0" err="1">
                <a:solidFill>
                  <a:srgbClr val="159CAF"/>
                </a:solidFill>
              </a:rPr>
              <a:t>compuesto</a:t>
            </a:r>
            <a:endParaRPr lang="en-US" sz="3600" b="1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861" y="1766418"/>
            <a:ext cx="3950684" cy="4564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interés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compuesto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ayudará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desarrollar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mayor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rapidez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intereses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pagan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intereses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depósito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original.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6" y="595116"/>
            <a:ext cx="4141565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8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73" y="2013685"/>
            <a:ext cx="3562911" cy="468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5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Comprenda</a:t>
            </a:r>
            <a:r>
              <a:rPr lang="en-US" b="1" dirty="0">
                <a:solidFill>
                  <a:srgbClr val="159CAF"/>
                </a:solidFill>
              </a:rPr>
              <a:t> la </a:t>
            </a:r>
            <a:r>
              <a:rPr lang="en-US" b="1" dirty="0" err="1">
                <a:solidFill>
                  <a:srgbClr val="159CAF"/>
                </a:solidFill>
              </a:rPr>
              <a:t>relación</a:t>
            </a:r>
            <a:r>
              <a:rPr lang="en-US" b="1" dirty="0">
                <a:solidFill>
                  <a:srgbClr val="159CAF"/>
                </a:solidFill>
              </a:rPr>
              <a:t> entre el </a:t>
            </a:r>
            <a:r>
              <a:rPr lang="en-US" b="1" dirty="0" err="1">
                <a:solidFill>
                  <a:srgbClr val="159CAF"/>
                </a:solidFill>
              </a:rPr>
              <a:t>riesgo</a:t>
            </a:r>
            <a:r>
              <a:rPr lang="en-US" b="1" dirty="0">
                <a:solidFill>
                  <a:srgbClr val="159CAF"/>
                </a:solidFill>
              </a:rPr>
              <a:t> y la </a:t>
            </a:r>
            <a:r>
              <a:rPr lang="en-US" b="1" dirty="0" err="1">
                <a:solidFill>
                  <a:srgbClr val="159CAF"/>
                </a:solidFill>
              </a:rPr>
              <a:t>ganancia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esperada</a:t>
            </a:r>
            <a:br>
              <a:rPr lang="en-US" b="1" dirty="0">
                <a:solidFill>
                  <a:srgbClr val="159CAF"/>
                </a:solidFill>
              </a:rPr>
            </a:br>
            <a:endParaRPr lang="en-US" b="1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885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invierte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ganancias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anticipadas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 general,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ganancias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anticipadas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mayor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 persona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invierte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recibir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ganancia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1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59CAF"/>
                </a:solidFill>
              </a:rPr>
              <a:t>La </a:t>
            </a:r>
            <a:r>
              <a:rPr lang="en-US" b="1" dirty="0" err="1">
                <a:solidFill>
                  <a:srgbClr val="159CAF"/>
                </a:solidFill>
              </a:rPr>
              <a:t>pirámide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inversiones</a:t>
            </a:r>
            <a:r>
              <a:rPr lang="en-US" b="1" dirty="0">
                <a:solidFill>
                  <a:srgbClr val="159CAF"/>
                </a:solidFill>
              </a:rPr>
              <a:t> ¿</a:t>
            </a:r>
            <a:r>
              <a:rPr lang="en-US" b="1" dirty="0" err="1">
                <a:solidFill>
                  <a:srgbClr val="159CAF"/>
                </a:solidFill>
              </a:rPr>
              <a:t>Cuánto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riesgo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quiere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usted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correr</a:t>
            </a:r>
            <a:r>
              <a:rPr lang="en-US" b="1" dirty="0">
                <a:solidFill>
                  <a:srgbClr val="159CAF"/>
                </a:solidFill>
              </a:rPr>
              <a:t>?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670936"/>
            <a:ext cx="8155659" cy="4649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595959"/>
                </a:solidFill>
              </a:rPr>
              <a:t>Algunas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cosas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debe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considerar</a:t>
            </a:r>
            <a:r>
              <a:rPr lang="en-US" dirty="0">
                <a:solidFill>
                  <a:srgbClr val="595959"/>
                </a:solidFill>
              </a:rPr>
              <a:t> al </a:t>
            </a:r>
            <a:r>
              <a:rPr lang="en-US" dirty="0" err="1">
                <a:solidFill>
                  <a:srgbClr val="595959"/>
                </a:solidFill>
              </a:rPr>
              <a:t>determinar</a:t>
            </a:r>
            <a:r>
              <a:rPr lang="en-US" dirty="0">
                <a:solidFill>
                  <a:srgbClr val="595959"/>
                </a:solidFill>
              </a:rPr>
              <a:t> el </a:t>
            </a:r>
            <a:r>
              <a:rPr lang="en-US" dirty="0" err="1">
                <a:solidFill>
                  <a:srgbClr val="595959"/>
                </a:solidFill>
              </a:rPr>
              <a:t>riesgo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mejor</a:t>
            </a:r>
            <a:r>
              <a:rPr lang="en-US" dirty="0">
                <a:solidFill>
                  <a:srgbClr val="595959"/>
                </a:solidFill>
              </a:rPr>
              <a:t> le </a:t>
            </a:r>
            <a:r>
              <a:rPr lang="en-US" dirty="0" err="1">
                <a:solidFill>
                  <a:srgbClr val="595959"/>
                </a:solidFill>
              </a:rPr>
              <a:t>conviene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595959"/>
                </a:solidFill>
              </a:rPr>
              <a:t>Metas</a:t>
            </a:r>
            <a:r>
              <a:rPr lang="en-US" b="1" dirty="0">
                <a:solidFill>
                  <a:srgbClr val="595959"/>
                </a:solidFill>
              </a:rPr>
              <a:t> </a:t>
            </a:r>
            <a:r>
              <a:rPr lang="en-US" b="1" dirty="0" err="1">
                <a:solidFill>
                  <a:srgbClr val="595959"/>
                </a:solidFill>
              </a:rPr>
              <a:t>económicas</a:t>
            </a:r>
            <a:r>
              <a:rPr lang="en-US" b="1" dirty="0">
                <a:solidFill>
                  <a:srgbClr val="595959"/>
                </a:solidFill>
              </a:rPr>
              <a:t>. </a:t>
            </a:r>
            <a:r>
              <a:rPr lang="en-US" dirty="0">
                <a:solidFill>
                  <a:srgbClr val="595959"/>
                </a:solidFill>
              </a:rPr>
              <a:t>¿</a:t>
            </a:r>
            <a:r>
              <a:rPr lang="en-US" dirty="0" err="1">
                <a:solidFill>
                  <a:srgbClr val="595959"/>
                </a:solidFill>
              </a:rPr>
              <a:t>Cuánto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dinero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desea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acumular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durante</a:t>
            </a:r>
            <a:r>
              <a:rPr lang="en-US" dirty="0">
                <a:solidFill>
                  <a:srgbClr val="595959"/>
                </a:solidFill>
              </a:rPr>
              <a:t>  </a:t>
            </a:r>
            <a:r>
              <a:rPr lang="en-US" dirty="0" err="1">
                <a:solidFill>
                  <a:srgbClr val="595959"/>
                </a:solidFill>
              </a:rPr>
              <a:t>cierto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período</a:t>
            </a:r>
            <a:r>
              <a:rPr lang="en-US" dirty="0">
                <a:solidFill>
                  <a:srgbClr val="595959"/>
                </a:solidFill>
              </a:rPr>
              <a:t>? </a:t>
            </a:r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decisiones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sobre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las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inversiones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debencorresponder</a:t>
            </a:r>
            <a:r>
              <a:rPr lang="en-US" dirty="0">
                <a:solidFill>
                  <a:srgbClr val="595959"/>
                </a:solidFill>
              </a:rPr>
              <a:t> a </a:t>
            </a:r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metas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para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desarrollar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riqueza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595959"/>
                </a:solidFill>
              </a:rPr>
              <a:t>Plazo</a:t>
            </a:r>
            <a:r>
              <a:rPr lang="en-US" b="1" dirty="0">
                <a:solidFill>
                  <a:srgbClr val="595959"/>
                </a:solidFill>
              </a:rPr>
              <a:t>. </a:t>
            </a:r>
            <a:r>
              <a:rPr lang="en-US" dirty="0">
                <a:solidFill>
                  <a:srgbClr val="595959"/>
                </a:solidFill>
              </a:rPr>
              <a:t>¿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cuánto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tiempo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podrá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tener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dinero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invertido</a:t>
            </a:r>
            <a:r>
              <a:rPr lang="en-US" dirty="0">
                <a:solidFill>
                  <a:srgbClr val="595959"/>
                </a:solidFill>
              </a:rPr>
              <a:t>? Si </a:t>
            </a:r>
            <a:r>
              <a:rPr lang="en-US" dirty="0" err="1">
                <a:solidFill>
                  <a:srgbClr val="595959"/>
                </a:solidFill>
              </a:rPr>
              <a:t>va</a:t>
            </a:r>
            <a:r>
              <a:rPr lang="en-US" dirty="0">
                <a:solidFill>
                  <a:srgbClr val="595959"/>
                </a:solidFill>
              </a:rPr>
              <a:t> a </a:t>
            </a:r>
            <a:r>
              <a:rPr lang="en-US" dirty="0" err="1">
                <a:solidFill>
                  <a:srgbClr val="595959"/>
                </a:solidFill>
              </a:rPr>
              <a:t>necesitar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dinero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dentro</a:t>
            </a:r>
            <a:r>
              <a:rPr lang="en-US" dirty="0">
                <a:solidFill>
                  <a:srgbClr val="595959"/>
                </a:solidFill>
              </a:rPr>
              <a:t> de un </a:t>
            </a:r>
            <a:r>
              <a:rPr lang="en-US" dirty="0" err="1">
                <a:solidFill>
                  <a:srgbClr val="595959"/>
                </a:solidFill>
              </a:rPr>
              <a:t>año</a:t>
            </a:r>
            <a:r>
              <a:rPr lang="en-US" dirty="0">
                <a:solidFill>
                  <a:srgbClr val="595959"/>
                </a:solidFill>
              </a:rPr>
              <a:t>, le </a:t>
            </a:r>
            <a:r>
              <a:rPr lang="en-US" dirty="0" err="1">
                <a:solidFill>
                  <a:srgbClr val="595959"/>
                </a:solidFill>
              </a:rPr>
              <a:t>conviene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correr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menos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riesgos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si</a:t>
            </a:r>
            <a:r>
              <a:rPr lang="en-US" dirty="0">
                <a:solidFill>
                  <a:srgbClr val="595959"/>
                </a:solidFill>
              </a:rPr>
              <a:t> no lo </a:t>
            </a:r>
            <a:r>
              <a:rPr lang="en-US" dirty="0" err="1">
                <a:solidFill>
                  <a:srgbClr val="595959"/>
                </a:solidFill>
              </a:rPr>
              <a:t>necesitará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20 </a:t>
            </a:r>
            <a:r>
              <a:rPr lang="en-US" dirty="0" err="1">
                <a:solidFill>
                  <a:srgbClr val="595959"/>
                </a:solidFill>
              </a:rPr>
              <a:t>años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59CAF"/>
                </a:solidFill>
              </a:rPr>
              <a:t>La </a:t>
            </a:r>
            <a:r>
              <a:rPr lang="en-US" b="1" dirty="0" err="1">
                <a:solidFill>
                  <a:srgbClr val="159CAF"/>
                </a:solidFill>
              </a:rPr>
              <a:t>pirámide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inversiones</a:t>
            </a:r>
            <a:r>
              <a:rPr lang="en-US" b="1" dirty="0">
                <a:solidFill>
                  <a:srgbClr val="159CAF"/>
                </a:solidFill>
              </a:rPr>
              <a:t> ¿</a:t>
            </a:r>
            <a:r>
              <a:rPr lang="en-US" b="1" dirty="0" err="1">
                <a:solidFill>
                  <a:srgbClr val="159CAF"/>
                </a:solidFill>
              </a:rPr>
              <a:t>Cuánto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riesgo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quiere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usted</a:t>
            </a:r>
            <a:r>
              <a:rPr lang="en-US" b="1" dirty="0">
                <a:solidFill>
                  <a:srgbClr val="159CAF"/>
                </a:solidFill>
              </a:rPr>
              <a:t> </a:t>
            </a:r>
            <a:r>
              <a:rPr lang="en-US" b="1" dirty="0" err="1">
                <a:solidFill>
                  <a:srgbClr val="159CAF"/>
                </a:solidFill>
              </a:rPr>
              <a:t>correr</a:t>
            </a:r>
            <a:r>
              <a:rPr lang="en-US" b="1" dirty="0">
                <a:solidFill>
                  <a:srgbClr val="159CAF"/>
                </a:solidFill>
              </a:rPr>
              <a:t>?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829358"/>
            <a:ext cx="8155659" cy="4462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Tolerancia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el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condiciones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económicas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invertir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arriesgadas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aceptar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tolerar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pérdida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s-ES_tradnl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inversión o una reducción en su valor.</a:t>
            </a:r>
          </a:p>
          <a:p>
            <a:pPr marL="0" indent="0">
              <a:buNone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Riesgo de inflación.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riesgo refleja la sensibilidad de ahorros e inversiones ante la tasa de inflación. Por ejemplo, aunque algunas inversiones, —como las cuentas de ahorro— no están expuestas a fracasos, existe el peligro de que la inflación aumente a más de la tasa de interés de su cuenta.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4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3-22 at 11.0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3" y="433601"/>
            <a:ext cx="5279358" cy="6234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081" y="433601"/>
            <a:ext cx="39492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159CAF"/>
                </a:solidFill>
              </a:rPr>
              <a:t>La </a:t>
            </a:r>
            <a:r>
              <a:rPr lang="en-US" sz="3400" b="1" dirty="0" err="1">
                <a:solidFill>
                  <a:srgbClr val="159CAF"/>
                </a:solidFill>
              </a:rPr>
              <a:t>pirámide</a:t>
            </a:r>
            <a:r>
              <a:rPr lang="en-US" sz="3400" b="1" dirty="0">
                <a:solidFill>
                  <a:srgbClr val="159CAF"/>
                </a:solidFill>
              </a:rPr>
              <a:t> de </a:t>
            </a:r>
            <a:r>
              <a:rPr lang="en-US" sz="3400" b="1" dirty="0" err="1">
                <a:solidFill>
                  <a:srgbClr val="159CAF"/>
                </a:solidFill>
              </a:rPr>
              <a:t>inversiones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</a:p>
          <a:p>
            <a:r>
              <a:rPr lang="en-US" sz="3400" b="1" dirty="0">
                <a:solidFill>
                  <a:srgbClr val="159CAF"/>
                </a:solidFill>
              </a:rPr>
              <a:t>¿</a:t>
            </a:r>
            <a:r>
              <a:rPr lang="en-US" sz="3400" b="1" dirty="0" err="1">
                <a:solidFill>
                  <a:srgbClr val="159CAF"/>
                </a:solidFill>
              </a:rPr>
              <a:t>Cuánto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riesgo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quiere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</a:p>
          <a:p>
            <a:r>
              <a:rPr lang="en-US" sz="3400" b="1" dirty="0" err="1">
                <a:solidFill>
                  <a:srgbClr val="159CAF"/>
                </a:solidFill>
              </a:rPr>
              <a:t>usted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correr</a:t>
            </a:r>
            <a:r>
              <a:rPr lang="en-US" sz="3400" b="1" dirty="0">
                <a:solidFill>
                  <a:srgbClr val="159CAF"/>
                </a:solidFill>
              </a:rPr>
              <a:t>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739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Herramientas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Ahorro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470424"/>
            <a:ext cx="8155659" cy="48218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primer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quiere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abrir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banco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cooperativa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(credit union).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Aprovechar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riesgo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compuesto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Proteger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mejor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tuviera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bolsillo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en la casa.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Aprovechar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depósito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directo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Monitorear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línea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789003"/>
            <a:ext cx="8312727" cy="32680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Herramientas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Ahorro</a:t>
            </a:r>
            <a:endParaRPr lang="en-US" dirty="0">
              <a:solidFill>
                <a:srgbClr val="159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8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362671"/>
            <a:ext cx="7557025" cy="10633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93488" y="1829358"/>
            <a:ext cx="7557025" cy="44629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595959"/>
                </a:solidFill>
              </a:rPr>
              <a:t>La </a:t>
            </a:r>
            <a:r>
              <a:rPr lang="en-US" dirty="0" err="1">
                <a:solidFill>
                  <a:srgbClr val="595959"/>
                </a:solidFill>
              </a:rPr>
              <a:t>Regla</a:t>
            </a:r>
            <a:r>
              <a:rPr lang="en-US" dirty="0">
                <a:solidFill>
                  <a:srgbClr val="595959"/>
                </a:solidFill>
              </a:rPr>
              <a:t> del 72 </a:t>
            </a:r>
            <a:r>
              <a:rPr lang="en-US" dirty="0" err="1">
                <a:solidFill>
                  <a:srgbClr val="595959"/>
                </a:solidFill>
              </a:rPr>
              <a:t>puede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ayudarle</a:t>
            </a:r>
            <a:r>
              <a:rPr lang="en-US" dirty="0">
                <a:solidFill>
                  <a:srgbClr val="595959"/>
                </a:solidFill>
              </a:rPr>
              <a:t> a </a:t>
            </a:r>
            <a:r>
              <a:rPr lang="en-US" dirty="0" err="1">
                <a:solidFill>
                  <a:srgbClr val="595959"/>
                </a:solidFill>
              </a:rPr>
              <a:t>calcular</a:t>
            </a:r>
            <a:r>
              <a:rPr lang="en-US" dirty="0">
                <a:solidFill>
                  <a:srgbClr val="595959"/>
                </a:solidFill>
              </a:rPr>
              <a:t> la </a:t>
            </a:r>
            <a:r>
              <a:rPr lang="en-US" dirty="0" err="1">
                <a:solidFill>
                  <a:srgbClr val="595959"/>
                </a:solidFill>
              </a:rPr>
              <a:t>manera</a:t>
            </a:r>
            <a:r>
              <a:rPr lang="en-US" dirty="0">
                <a:solidFill>
                  <a:srgbClr val="595959"/>
                </a:solidFill>
              </a:rPr>
              <a:t> en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inversión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crecerá</a:t>
            </a:r>
            <a:r>
              <a:rPr lang="en-US" dirty="0">
                <a:solidFill>
                  <a:srgbClr val="595959"/>
                </a:solidFill>
              </a:rPr>
              <a:t> con el </a:t>
            </a:r>
            <a:r>
              <a:rPr lang="en-US" dirty="0" err="1">
                <a:solidFill>
                  <a:srgbClr val="595959"/>
                </a:solidFill>
              </a:rPr>
              <a:t>tiempo</a:t>
            </a:r>
            <a:r>
              <a:rPr lang="en-US" dirty="0">
                <a:solidFill>
                  <a:srgbClr val="595959"/>
                </a:solidFill>
              </a:rPr>
              <a:t>. </a:t>
            </a:r>
            <a:r>
              <a:rPr lang="en-US" dirty="0" err="1">
                <a:solidFill>
                  <a:srgbClr val="595959"/>
                </a:solidFill>
              </a:rPr>
              <a:t>Divida</a:t>
            </a:r>
            <a:r>
              <a:rPr lang="en-US" dirty="0">
                <a:solidFill>
                  <a:srgbClr val="595959"/>
                </a:solidFill>
              </a:rPr>
              <a:t> el </a:t>
            </a:r>
            <a:r>
              <a:rPr lang="en-US" dirty="0" err="1">
                <a:solidFill>
                  <a:srgbClr val="595959"/>
                </a:solidFill>
              </a:rPr>
              <a:t>número</a:t>
            </a:r>
            <a:r>
              <a:rPr lang="en-US" dirty="0">
                <a:solidFill>
                  <a:srgbClr val="595959"/>
                </a:solidFill>
              </a:rPr>
              <a:t> 72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la </a:t>
            </a:r>
            <a:r>
              <a:rPr lang="en-US" dirty="0" err="1">
                <a:solidFill>
                  <a:srgbClr val="595959"/>
                </a:solidFill>
              </a:rPr>
              <a:t>tasa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ganancia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esperada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inversión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para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determinar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más</a:t>
            </a:r>
            <a:r>
              <a:rPr lang="en-US" dirty="0">
                <a:solidFill>
                  <a:srgbClr val="595959"/>
                </a:solidFill>
              </a:rPr>
              <a:t> o </a:t>
            </a:r>
            <a:r>
              <a:rPr lang="en-US" dirty="0" err="1">
                <a:solidFill>
                  <a:srgbClr val="595959"/>
                </a:solidFill>
              </a:rPr>
              <a:t>menos</a:t>
            </a:r>
            <a:r>
              <a:rPr lang="en-US" dirty="0">
                <a:solidFill>
                  <a:srgbClr val="595959"/>
                </a:solidFill>
              </a:rPr>
              <a:t> el </a:t>
            </a:r>
            <a:r>
              <a:rPr lang="en-US" dirty="0" err="1">
                <a:solidFill>
                  <a:srgbClr val="595959"/>
                </a:solidFill>
              </a:rPr>
              <a:t>número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años</a:t>
            </a:r>
            <a:r>
              <a:rPr lang="en-US" dirty="0">
                <a:solidFill>
                  <a:srgbClr val="595959"/>
                </a:solidFill>
              </a:rPr>
              <a:t> en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el valor de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inversión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aumentará</a:t>
            </a:r>
            <a:r>
              <a:rPr lang="en-US" dirty="0">
                <a:solidFill>
                  <a:srgbClr val="595959"/>
                </a:solidFill>
              </a:rPr>
              <a:t> al </a:t>
            </a:r>
            <a:r>
              <a:rPr lang="en-US" dirty="0" err="1">
                <a:solidFill>
                  <a:srgbClr val="595959"/>
                </a:solidFill>
              </a:rPr>
              <a:t>doble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595959"/>
                </a:solidFill>
              </a:rPr>
              <a:t>Ejemplo</a:t>
            </a:r>
            <a:r>
              <a:rPr lang="en-US" dirty="0">
                <a:solidFill>
                  <a:srgbClr val="595959"/>
                </a:solidFill>
              </a:rPr>
              <a:t>: </a:t>
            </a:r>
            <a:r>
              <a:rPr lang="en-US" dirty="0" err="1">
                <a:solidFill>
                  <a:srgbClr val="595959"/>
                </a:solidFill>
              </a:rPr>
              <a:t>Invierta</a:t>
            </a:r>
            <a:r>
              <a:rPr lang="en-US" dirty="0">
                <a:solidFill>
                  <a:srgbClr val="595959"/>
                </a:solidFill>
              </a:rPr>
              <a:t> hoy $5,000 al 8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ciento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interés</a:t>
            </a:r>
            <a:r>
              <a:rPr lang="en-US" dirty="0">
                <a:solidFill>
                  <a:srgbClr val="595959"/>
                </a:solidFill>
              </a:rPr>
              <a:t>. </a:t>
            </a:r>
            <a:r>
              <a:rPr lang="en-US" dirty="0" err="1">
                <a:solidFill>
                  <a:srgbClr val="595959"/>
                </a:solidFill>
              </a:rPr>
              <a:t>Divida</a:t>
            </a:r>
            <a:r>
              <a:rPr lang="en-US" dirty="0">
                <a:solidFill>
                  <a:srgbClr val="595959"/>
                </a:solidFill>
              </a:rPr>
              <a:t> 72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8 y </a:t>
            </a:r>
            <a:r>
              <a:rPr lang="en-US" dirty="0" err="1">
                <a:solidFill>
                  <a:srgbClr val="595959"/>
                </a:solidFill>
              </a:rPr>
              <a:t>obtendrá</a:t>
            </a:r>
            <a:r>
              <a:rPr lang="en-US" dirty="0">
                <a:solidFill>
                  <a:srgbClr val="595959"/>
                </a:solidFill>
              </a:rPr>
              <a:t> 9 </a:t>
            </a:r>
            <a:r>
              <a:rPr lang="en-US" dirty="0" err="1">
                <a:solidFill>
                  <a:srgbClr val="595959"/>
                </a:solidFill>
              </a:rPr>
              <a:t>como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resultado</a:t>
            </a:r>
            <a:r>
              <a:rPr lang="en-US" dirty="0">
                <a:solidFill>
                  <a:srgbClr val="595959"/>
                </a:solidFill>
              </a:rPr>
              <a:t>. Su </a:t>
            </a:r>
            <a:r>
              <a:rPr lang="en-US" dirty="0" err="1">
                <a:solidFill>
                  <a:srgbClr val="595959"/>
                </a:solidFill>
              </a:rPr>
              <a:t>inversión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aumentará</a:t>
            </a:r>
            <a:r>
              <a:rPr lang="en-US" dirty="0">
                <a:solidFill>
                  <a:srgbClr val="595959"/>
                </a:solidFill>
              </a:rPr>
              <a:t> al </a:t>
            </a:r>
            <a:r>
              <a:rPr lang="en-US" dirty="0" err="1">
                <a:solidFill>
                  <a:srgbClr val="595959"/>
                </a:solidFill>
              </a:rPr>
              <a:t>doble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cada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nueve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años</a:t>
            </a:r>
            <a:r>
              <a:rPr lang="en-US" dirty="0">
                <a:solidFill>
                  <a:srgbClr val="595959"/>
                </a:solidFill>
              </a:rPr>
              <a:t>. </a:t>
            </a:r>
            <a:r>
              <a:rPr lang="en-US" dirty="0" err="1">
                <a:solidFill>
                  <a:srgbClr val="595959"/>
                </a:solidFill>
              </a:rPr>
              <a:t>Dentro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nueve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años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inversión</a:t>
            </a:r>
            <a:r>
              <a:rPr lang="en-US" dirty="0">
                <a:solidFill>
                  <a:srgbClr val="595959"/>
                </a:solidFill>
              </a:rPr>
              <a:t> de $5,000 </a:t>
            </a:r>
            <a:r>
              <a:rPr lang="en-US" dirty="0" err="1">
                <a:solidFill>
                  <a:srgbClr val="595959"/>
                </a:solidFill>
              </a:rPr>
              <a:t>tendrá</a:t>
            </a:r>
            <a:r>
              <a:rPr lang="en-US" dirty="0">
                <a:solidFill>
                  <a:srgbClr val="595959"/>
                </a:solidFill>
              </a:rPr>
              <a:t> un valor </a:t>
            </a:r>
            <a:r>
              <a:rPr lang="en-US" dirty="0" err="1">
                <a:solidFill>
                  <a:srgbClr val="595959"/>
                </a:solidFill>
              </a:rPr>
              <a:t>aproximado</a:t>
            </a:r>
            <a:r>
              <a:rPr lang="en-US" dirty="0">
                <a:solidFill>
                  <a:srgbClr val="595959"/>
                </a:solidFill>
              </a:rPr>
              <a:t> de $10,000; </a:t>
            </a:r>
            <a:r>
              <a:rPr lang="en-US" dirty="0" err="1">
                <a:solidFill>
                  <a:srgbClr val="595959"/>
                </a:solidFill>
              </a:rPr>
              <a:t>dentro</a:t>
            </a:r>
            <a:r>
              <a:rPr lang="en-US" dirty="0">
                <a:solidFill>
                  <a:srgbClr val="595959"/>
                </a:solidFill>
              </a:rPr>
              <a:t> de 18 </a:t>
            </a:r>
            <a:r>
              <a:rPr lang="en-US" dirty="0" err="1">
                <a:solidFill>
                  <a:srgbClr val="595959"/>
                </a:solidFill>
              </a:rPr>
              <a:t>años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aproximadamente</a:t>
            </a:r>
            <a:r>
              <a:rPr lang="en-US" dirty="0">
                <a:solidFill>
                  <a:srgbClr val="595959"/>
                </a:solidFill>
              </a:rPr>
              <a:t> de $20,000; </a:t>
            </a:r>
            <a:r>
              <a:rPr lang="es-ES_tradnl" dirty="0">
                <a:solidFill>
                  <a:srgbClr val="595959"/>
                </a:solidFill>
              </a:rPr>
              <a:t>y, en 27 años, de $40,000.</a:t>
            </a:r>
          </a:p>
        </p:txBody>
      </p:sp>
    </p:spTree>
    <p:extLst>
      <p:ext uri="{BB962C8B-B14F-4D97-AF65-F5344CB8AC3E}">
        <p14:creationId xmlns:p14="http://schemas.microsoft.com/office/powerpoint/2010/main" val="368847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Herramientas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Inversión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470424"/>
            <a:ext cx="8155659" cy="48218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74BC31"/>
                </a:solidFill>
              </a:rPr>
              <a:t>Los </a:t>
            </a:r>
            <a:r>
              <a:rPr lang="en-US" b="1" dirty="0" err="1">
                <a:solidFill>
                  <a:srgbClr val="74BC31"/>
                </a:solidFill>
              </a:rPr>
              <a:t>bonos</a:t>
            </a:r>
            <a:r>
              <a:rPr lang="en-US" b="1" dirty="0">
                <a:solidFill>
                  <a:srgbClr val="74BC31"/>
                </a:solidFill>
              </a:rPr>
              <a:t>, o sea, el </a:t>
            </a:r>
            <a:r>
              <a:rPr lang="en-US" b="1" dirty="0" err="1">
                <a:solidFill>
                  <a:srgbClr val="74BC31"/>
                </a:solidFill>
              </a:rPr>
              <a:t>préstamo</a:t>
            </a:r>
            <a:r>
              <a:rPr lang="en-US" b="1" dirty="0">
                <a:solidFill>
                  <a:srgbClr val="74BC31"/>
                </a:solidFill>
              </a:rPr>
              <a:t> de </a:t>
            </a:r>
            <a:r>
              <a:rPr lang="en-US" b="1" dirty="0" err="1">
                <a:solidFill>
                  <a:srgbClr val="74BC31"/>
                </a:solidFill>
              </a:rPr>
              <a:t>su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dinero</a:t>
            </a:r>
            <a:r>
              <a:rPr lang="en-US" b="1" dirty="0">
                <a:solidFill>
                  <a:srgbClr val="74BC31"/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prestando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agencia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federal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estatal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ciudad o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emisora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ejemplo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sociedad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anónima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Un bono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emisora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promete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cierta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acordada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durante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bono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valor nominal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bono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llega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madurez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0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Herramientas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Inversión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470424"/>
            <a:ext cx="8155659" cy="48218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err="1">
                <a:solidFill>
                  <a:srgbClr val="74BC31"/>
                </a:solidFill>
              </a:rPr>
              <a:t>Acciones</a:t>
            </a:r>
            <a:r>
              <a:rPr lang="en-US" b="1" dirty="0">
                <a:solidFill>
                  <a:srgbClr val="74BC31"/>
                </a:solidFill>
              </a:rPr>
              <a:t> —La </a:t>
            </a:r>
            <a:r>
              <a:rPr lang="en-US" b="1" dirty="0" err="1">
                <a:solidFill>
                  <a:srgbClr val="74BC31"/>
                </a:solidFill>
              </a:rPr>
              <a:t>compra</a:t>
            </a:r>
            <a:r>
              <a:rPr lang="en-US" b="1" dirty="0">
                <a:solidFill>
                  <a:srgbClr val="74BC31"/>
                </a:solidFill>
              </a:rPr>
              <a:t> de parte de </a:t>
            </a:r>
            <a:r>
              <a:rPr lang="en-US" b="1" dirty="0" err="1">
                <a:solidFill>
                  <a:srgbClr val="74BC31"/>
                </a:solidFill>
              </a:rPr>
              <a:t>una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compañía</a:t>
            </a:r>
            <a:r>
              <a:rPr lang="en-US" b="1" dirty="0">
                <a:solidFill>
                  <a:srgbClr val="74BC31"/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convierte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accionista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sea,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propietario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parcial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compañía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accionistas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pueden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dos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maneras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recibiendo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dividendos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vendiendo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valor.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8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705105"/>
            <a:ext cx="8312727" cy="181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43" y="3251220"/>
            <a:ext cx="2458905" cy="2466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261" y="3251220"/>
            <a:ext cx="2458905" cy="24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5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59CAF"/>
                </a:solidFill>
              </a:rPr>
              <a:t>Herramientas</a:t>
            </a:r>
            <a:r>
              <a:rPr lang="en-US" b="1" dirty="0">
                <a:solidFill>
                  <a:srgbClr val="159CAF"/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Inversión</a:t>
            </a:r>
            <a:endParaRPr lang="en-US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470424"/>
            <a:ext cx="8155659" cy="48218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err="1">
                <a:solidFill>
                  <a:srgbClr val="74BC31"/>
                </a:solidFill>
              </a:rPr>
              <a:t>Fondos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mutuos</a:t>
            </a:r>
            <a:r>
              <a:rPr lang="en-US" b="1" dirty="0">
                <a:solidFill>
                  <a:srgbClr val="74BC31"/>
                </a:solidFill>
              </a:rPr>
              <a:t> —La </a:t>
            </a:r>
            <a:r>
              <a:rPr lang="en-US" b="1" dirty="0" err="1">
                <a:solidFill>
                  <a:srgbClr val="74BC31"/>
                </a:solidFill>
              </a:rPr>
              <a:t>inversión</a:t>
            </a:r>
            <a:r>
              <a:rPr lang="en-US" b="1" dirty="0">
                <a:solidFill>
                  <a:srgbClr val="74BC31"/>
                </a:solidFill>
              </a:rPr>
              <a:t> en </a:t>
            </a:r>
            <a:r>
              <a:rPr lang="en-US" b="1" dirty="0" err="1">
                <a:solidFill>
                  <a:srgbClr val="74BC31"/>
                </a:solidFill>
              </a:rPr>
              <a:t>muchas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compañías</a:t>
            </a:r>
            <a:r>
              <a:rPr lang="en-US" b="1" dirty="0">
                <a:solidFill>
                  <a:srgbClr val="74BC31"/>
                </a:solidFill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Los </a:t>
            </a:r>
            <a:r>
              <a:rPr lang="en-US" i="1" dirty="0" err="1"/>
              <a:t>fondos</a:t>
            </a:r>
            <a:r>
              <a:rPr lang="en-US" i="1" dirty="0"/>
              <a:t> </a:t>
            </a:r>
            <a:r>
              <a:rPr lang="en-US" i="1" dirty="0" err="1"/>
              <a:t>mutuos</a:t>
            </a:r>
            <a:r>
              <a:rPr lang="en-US" i="1" dirty="0"/>
              <a:t> </a:t>
            </a:r>
            <a:r>
              <a:rPr lang="en-US" dirty="0"/>
              <a:t>se </a:t>
            </a:r>
            <a:r>
              <a:rPr lang="en-US" dirty="0" err="1"/>
              <a:t>establecen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la </a:t>
            </a:r>
            <a:r>
              <a:rPr lang="en-US" dirty="0" err="1"/>
              <a:t>inversión</a:t>
            </a:r>
            <a:r>
              <a:rPr lang="en-US" dirty="0"/>
              <a:t> del </a:t>
            </a:r>
            <a:r>
              <a:rPr lang="en-US" dirty="0" err="1"/>
              <a:t>dinero</a:t>
            </a:r>
            <a:r>
              <a:rPr lang="en-US" dirty="0"/>
              <a:t> de </a:t>
            </a:r>
            <a:r>
              <a:rPr lang="en-US" dirty="0" err="1"/>
              <a:t>muchas</a:t>
            </a:r>
            <a:r>
              <a:rPr lang="en-US" dirty="0"/>
              <a:t> personas en </a:t>
            </a:r>
            <a:r>
              <a:rPr lang="en-US" dirty="0" err="1"/>
              <a:t>numerosas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de un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mutuo</a:t>
            </a:r>
            <a:r>
              <a:rPr lang="en-US" dirty="0"/>
              <a:t>, se </a:t>
            </a:r>
            <a:r>
              <a:rPr lang="en-US" dirty="0" err="1"/>
              <a:t>convierte</a:t>
            </a:r>
            <a:r>
              <a:rPr lang="en-US" dirty="0"/>
              <a:t> en </a:t>
            </a:r>
            <a:r>
              <a:rPr lang="en-US" dirty="0" err="1"/>
              <a:t>accionista</a:t>
            </a:r>
            <a:r>
              <a:rPr lang="en-US" dirty="0"/>
              <a:t> de un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ha </a:t>
            </a:r>
            <a:r>
              <a:rPr lang="en-US" dirty="0" err="1"/>
              <a:t>invertido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/>
              <a:t> en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compañías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1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74BC31"/>
                </a:solidFill>
              </a:rPr>
              <a:t>Cuentas</a:t>
            </a:r>
            <a:r>
              <a:rPr lang="en-US" b="1" dirty="0">
                <a:solidFill>
                  <a:srgbClr val="74BC31"/>
                </a:solidFill>
              </a:rPr>
              <a:t> de </a:t>
            </a:r>
            <a:r>
              <a:rPr lang="en-US" b="1" dirty="0" err="1">
                <a:solidFill>
                  <a:srgbClr val="74BC31"/>
                </a:solidFill>
              </a:rPr>
              <a:t>Jubilación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Personales</a:t>
            </a:r>
            <a:endParaRPr lang="en-US" dirty="0">
              <a:solidFill>
                <a:srgbClr val="74BC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373756"/>
            <a:ext cx="3830123" cy="48218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b="1" dirty="0" err="1">
                <a:solidFill>
                  <a:srgbClr val="159CAF"/>
                </a:solidFill>
              </a:rPr>
              <a:t>Cuenta</a:t>
            </a:r>
            <a:r>
              <a:rPr lang="en-US" sz="2500" b="1" dirty="0">
                <a:solidFill>
                  <a:srgbClr val="159CAF"/>
                </a:solidFill>
              </a:rPr>
              <a:t> de </a:t>
            </a:r>
            <a:r>
              <a:rPr lang="en-US" sz="2500" b="1" dirty="0" err="1">
                <a:solidFill>
                  <a:srgbClr val="159CAF"/>
                </a:solidFill>
              </a:rPr>
              <a:t>Jubilacion</a:t>
            </a:r>
            <a:r>
              <a:rPr lang="en-US" sz="2500" b="1" dirty="0">
                <a:solidFill>
                  <a:srgbClr val="159CAF"/>
                </a:solidFill>
              </a:rPr>
              <a:t> Personal (IRA)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Le </a:t>
            </a:r>
            <a:r>
              <a:rPr lang="en-US" sz="2500" dirty="0" err="1"/>
              <a:t>permite</a:t>
            </a:r>
            <a:r>
              <a:rPr lang="en-US" sz="2500" dirty="0"/>
              <a:t> </a:t>
            </a:r>
            <a:r>
              <a:rPr lang="en-US" sz="2500" dirty="0" err="1"/>
              <a:t>desarrollar</a:t>
            </a:r>
            <a:r>
              <a:rPr lang="en-US" sz="2500" dirty="0"/>
              <a:t> </a:t>
            </a:r>
            <a:r>
              <a:rPr lang="en-US" sz="2500" dirty="0" err="1"/>
              <a:t>riqueza</a:t>
            </a:r>
            <a:r>
              <a:rPr lang="en-US" sz="2500" dirty="0"/>
              <a:t> y </a:t>
            </a:r>
            <a:r>
              <a:rPr lang="en-US" sz="2500" dirty="0" err="1"/>
              <a:t>seguridad</a:t>
            </a:r>
            <a:endParaRPr lang="en-US" sz="2500" dirty="0"/>
          </a:p>
          <a:p>
            <a:pPr>
              <a:lnSpc>
                <a:spcPct val="120000"/>
              </a:lnSpc>
            </a:pPr>
            <a:r>
              <a:rPr lang="en-US" sz="2500" dirty="0" err="1"/>
              <a:t>Crece</a:t>
            </a:r>
            <a:r>
              <a:rPr lang="en-US" sz="2500" dirty="0"/>
              <a:t> </a:t>
            </a:r>
            <a:r>
              <a:rPr lang="en-US" sz="2500" dirty="0" err="1"/>
              <a:t>libre</a:t>
            </a:r>
            <a:r>
              <a:rPr lang="en-US" sz="2500" dirty="0"/>
              <a:t> de </a:t>
            </a:r>
            <a:r>
              <a:rPr lang="en-US" sz="2500" dirty="0" err="1"/>
              <a:t>impuestos</a:t>
            </a:r>
            <a:endParaRPr lang="en-US" sz="2500" dirty="0"/>
          </a:p>
          <a:p>
            <a:pPr>
              <a:lnSpc>
                <a:spcPct val="120000"/>
              </a:lnSpc>
            </a:pPr>
            <a:r>
              <a:rPr lang="en-US" sz="2500" dirty="0"/>
              <a:t>El </a:t>
            </a:r>
            <a:r>
              <a:rPr lang="en-US" sz="2500" dirty="0" err="1"/>
              <a:t>dinero</a:t>
            </a:r>
            <a:r>
              <a:rPr lang="en-US" sz="2500" dirty="0"/>
              <a:t> </a:t>
            </a:r>
            <a:r>
              <a:rPr lang="en-US" sz="2500" dirty="0" err="1"/>
              <a:t>invertido</a:t>
            </a:r>
            <a:r>
              <a:rPr lang="en-US" sz="2500" dirty="0"/>
              <a:t> </a:t>
            </a:r>
            <a:r>
              <a:rPr lang="en-US" sz="2500" dirty="0" err="1"/>
              <a:t>es</a:t>
            </a:r>
            <a:r>
              <a:rPr lang="en-US" sz="2500" dirty="0"/>
              <a:t> deducible de </a:t>
            </a:r>
            <a:r>
              <a:rPr lang="en-US" sz="2500" dirty="0" err="1"/>
              <a:t>impuestos</a:t>
            </a:r>
            <a:r>
              <a:rPr lang="en-US" sz="2500" dirty="0"/>
              <a:t> </a:t>
            </a:r>
            <a:r>
              <a:rPr lang="en-US" sz="2500" dirty="0" err="1"/>
              <a:t>para</a:t>
            </a:r>
            <a:r>
              <a:rPr lang="en-US" sz="2500" dirty="0"/>
              <a:t> el </a:t>
            </a:r>
            <a:r>
              <a:rPr lang="en-US" sz="2500" dirty="0" err="1"/>
              <a:t>año</a:t>
            </a:r>
            <a:r>
              <a:rPr lang="en-US" sz="2500" dirty="0"/>
              <a:t> en </a:t>
            </a:r>
            <a:r>
              <a:rPr lang="en-US" sz="2500" dirty="0" err="1"/>
              <a:t>curso</a:t>
            </a:r>
            <a:endParaRPr lang="en-US" sz="2500" dirty="0"/>
          </a:p>
          <a:p>
            <a:r>
              <a:rPr lang="en-US" sz="2500" dirty="0"/>
              <a:t>Se </a:t>
            </a:r>
            <a:r>
              <a:rPr lang="en-US" sz="2500" dirty="0" err="1"/>
              <a:t>cobran</a:t>
            </a:r>
            <a:r>
              <a:rPr lang="en-US" sz="2500" dirty="0"/>
              <a:t> </a:t>
            </a:r>
            <a:r>
              <a:rPr lang="en-US" sz="2500" dirty="0" err="1"/>
              <a:t>multas</a:t>
            </a:r>
            <a:r>
              <a:rPr lang="en-US" sz="2500" dirty="0"/>
              <a:t> </a:t>
            </a:r>
            <a:r>
              <a:rPr lang="en-US" sz="2500" dirty="0" err="1"/>
              <a:t>si</a:t>
            </a:r>
            <a:r>
              <a:rPr lang="en-US" sz="2500" dirty="0"/>
              <a:t> </a:t>
            </a:r>
            <a:r>
              <a:rPr lang="en-US" sz="2500" dirty="0" err="1"/>
              <a:t>usted</a:t>
            </a:r>
            <a:r>
              <a:rPr lang="en-US" sz="2500" dirty="0"/>
              <a:t> </a:t>
            </a:r>
            <a:r>
              <a:rPr lang="en-US" sz="2500" dirty="0" err="1"/>
              <a:t>retira</a:t>
            </a:r>
            <a:r>
              <a:rPr lang="en-US" sz="2500" dirty="0"/>
              <a:t> </a:t>
            </a:r>
            <a:r>
              <a:rPr lang="en-US" sz="2500" dirty="0" err="1"/>
              <a:t>dinero</a:t>
            </a:r>
            <a:r>
              <a:rPr lang="en-US" sz="2500" dirty="0"/>
              <a:t> de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cuenta</a:t>
            </a:r>
            <a:r>
              <a:rPr lang="en-US" sz="2500" dirty="0"/>
              <a:t> IRA antes de </a:t>
            </a:r>
            <a:r>
              <a:rPr lang="en-US" sz="2500" dirty="0" err="1"/>
              <a:t>cumplir</a:t>
            </a:r>
            <a:r>
              <a:rPr lang="en-US" sz="2500" dirty="0"/>
              <a:t> 59 ½ </a:t>
            </a:r>
            <a:r>
              <a:rPr lang="en-US" sz="2500" dirty="0" err="1"/>
              <a:t>años</a:t>
            </a:r>
            <a:r>
              <a:rPr lang="en-US" sz="2500" dirty="0"/>
              <a:t> de </a:t>
            </a:r>
            <a:r>
              <a:rPr lang="en-US" sz="2500" dirty="0" err="1"/>
              <a:t>edad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56677" y="1408016"/>
            <a:ext cx="3830123" cy="4821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3000" b="1" dirty="0">
                <a:solidFill>
                  <a:srgbClr val="159CAF"/>
                </a:solidFill>
              </a:rPr>
              <a:t>Planes 401 (k)</a:t>
            </a:r>
            <a:br>
              <a:rPr lang="en-US" sz="3000" b="1" dirty="0">
                <a:solidFill>
                  <a:srgbClr val="159CAF"/>
                </a:solidFill>
              </a:rPr>
            </a:br>
            <a:endParaRPr lang="en-US" sz="3000" b="1" dirty="0">
              <a:solidFill>
                <a:srgbClr val="159CA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Los </a:t>
            </a:r>
            <a:r>
              <a:rPr lang="en-US" sz="2600" dirty="0" err="1"/>
              <a:t>participantes</a:t>
            </a:r>
            <a:r>
              <a:rPr lang="en-US" sz="2600" dirty="0"/>
              <a:t> </a:t>
            </a:r>
            <a:r>
              <a:rPr lang="en-US" sz="2600" dirty="0" err="1"/>
              <a:t>autorizan</a:t>
            </a:r>
            <a:r>
              <a:rPr lang="en-US" sz="2600" dirty="0"/>
              <a:t> la </a:t>
            </a:r>
            <a:r>
              <a:rPr lang="en-US" sz="2600" dirty="0" err="1"/>
              <a:t>deducción</a:t>
            </a:r>
            <a:r>
              <a:rPr lang="en-US" sz="2600" dirty="0"/>
              <a:t> de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cheque</a:t>
            </a:r>
            <a:r>
              <a:rPr lang="en-US" sz="2600" dirty="0"/>
              <a:t> de </a:t>
            </a:r>
            <a:r>
              <a:rPr lang="en-US" sz="2600" dirty="0" err="1"/>
              <a:t>pago</a:t>
            </a:r>
            <a:r>
              <a:rPr lang="en-US" sz="2600" dirty="0"/>
              <a:t> (antes de la </a:t>
            </a:r>
            <a:r>
              <a:rPr lang="en-US" sz="2600" dirty="0" err="1"/>
              <a:t>deducción</a:t>
            </a:r>
            <a:r>
              <a:rPr lang="en-US" sz="2600" dirty="0"/>
              <a:t> de </a:t>
            </a:r>
            <a:r>
              <a:rPr lang="en-US" sz="2600" dirty="0" err="1"/>
              <a:t>impuestos</a:t>
            </a:r>
            <a:r>
              <a:rPr lang="en-US" sz="26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600" dirty="0" err="1"/>
              <a:t>Empleador</a:t>
            </a:r>
            <a:r>
              <a:rPr lang="en-US" sz="2600" dirty="0"/>
              <a:t> </a:t>
            </a:r>
            <a:r>
              <a:rPr lang="en-US" sz="2600" dirty="0" err="1"/>
              <a:t>puede</a:t>
            </a:r>
            <a:r>
              <a:rPr lang="en-US" sz="2600" dirty="0"/>
              <a:t> </a:t>
            </a:r>
            <a:r>
              <a:rPr lang="en-US" sz="2600" dirty="0" err="1"/>
              <a:t>igualar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parte de </a:t>
            </a:r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err="1"/>
              <a:t>dolar</a:t>
            </a:r>
            <a:r>
              <a:rPr lang="en-US" sz="2600" dirty="0"/>
              <a:t> </a:t>
            </a:r>
            <a:r>
              <a:rPr lang="en-US" sz="2600" dirty="0" err="1"/>
              <a:t>invertido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Los </a:t>
            </a:r>
            <a:r>
              <a:rPr lang="en-US" sz="2600" dirty="0" err="1"/>
              <a:t>retiros</a:t>
            </a:r>
            <a:r>
              <a:rPr lang="en-US" sz="2600" dirty="0"/>
              <a:t> </a:t>
            </a:r>
            <a:r>
              <a:rPr lang="en-US" sz="2600" dirty="0" err="1"/>
              <a:t>hechos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cualquier</a:t>
            </a:r>
            <a:r>
              <a:rPr lang="en-US" sz="2600" dirty="0"/>
              <a:t> </a:t>
            </a:r>
            <a:r>
              <a:rPr lang="en-US" sz="2600" dirty="0" err="1"/>
              <a:t>propósito</a:t>
            </a:r>
            <a:r>
              <a:rPr lang="en-US" sz="2600" dirty="0"/>
              <a:t> </a:t>
            </a:r>
            <a:r>
              <a:rPr lang="en-US" sz="2600" dirty="0" err="1"/>
              <a:t>están</a:t>
            </a:r>
            <a:r>
              <a:rPr lang="en-US" sz="2600" dirty="0"/>
              <a:t> </a:t>
            </a:r>
            <a:r>
              <a:rPr lang="en-US" sz="2600" dirty="0" err="1"/>
              <a:t>sujetos</a:t>
            </a:r>
            <a:r>
              <a:rPr lang="en-US" sz="2600" dirty="0"/>
              <a:t> a </a:t>
            </a:r>
            <a:r>
              <a:rPr lang="en-US" sz="2600" dirty="0" err="1"/>
              <a:t>impuestos</a:t>
            </a:r>
            <a:r>
              <a:rPr lang="en-US" sz="2600" dirty="0"/>
              <a:t>, y los </a:t>
            </a:r>
            <a:r>
              <a:rPr lang="en-US" sz="2600" dirty="0" err="1"/>
              <a:t>retiros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usted</a:t>
            </a:r>
            <a:r>
              <a:rPr lang="en-US" sz="2600" dirty="0"/>
              <a:t> </a:t>
            </a:r>
            <a:r>
              <a:rPr lang="en-US" sz="2600" dirty="0" err="1"/>
              <a:t>haga</a:t>
            </a:r>
            <a:r>
              <a:rPr lang="en-US" sz="2600" dirty="0"/>
              <a:t> antes de </a:t>
            </a:r>
            <a:r>
              <a:rPr lang="en-US" sz="2600" dirty="0" err="1"/>
              <a:t>cumplir</a:t>
            </a:r>
            <a:r>
              <a:rPr lang="en-US" sz="2600" dirty="0"/>
              <a:t> 59 ½ </a:t>
            </a:r>
            <a:r>
              <a:rPr lang="en-US" sz="2600" dirty="0" err="1"/>
              <a:t>años</a:t>
            </a:r>
            <a:r>
              <a:rPr lang="en-US" sz="2600" dirty="0"/>
              <a:t> de </a:t>
            </a:r>
            <a:r>
              <a:rPr lang="en-US" sz="2600" dirty="0" err="1"/>
              <a:t>edad</a:t>
            </a:r>
            <a:r>
              <a:rPr lang="en-US" sz="2600" dirty="0"/>
              <a:t> </a:t>
            </a:r>
            <a:r>
              <a:rPr lang="en-US" sz="2600" dirty="0" err="1"/>
              <a:t>están</a:t>
            </a:r>
            <a:r>
              <a:rPr lang="en-US" sz="2600" dirty="0"/>
              <a:t> </a:t>
            </a:r>
            <a:r>
              <a:rPr lang="en-US" sz="2600" dirty="0" err="1"/>
              <a:t>sujetos</a:t>
            </a:r>
            <a:r>
              <a:rPr lang="en-US" sz="2600" dirty="0"/>
              <a:t> a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multa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4605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4" y="311728"/>
            <a:ext cx="5709205" cy="6234545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242040" y="403629"/>
            <a:ext cx="2444759" cy="61426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 de 20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años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comience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$3,000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año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jubilación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tendrá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reserva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$1.2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llegar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los 65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años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promedio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anual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8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ciento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hasta los 40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años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comenzar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invertir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serán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mucho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bajos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790"/>
            <a:ext cx="9144000" cy="4522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8" y="421209"/>
            <a:ext cx="4747293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8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3-23 at 12.01.4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681"/>
          <a:stretch/>
        </p:blipFill>
        <p:spPr>
          <a:xfrm>
            <a:off x="0" y="4425605"/>
            <a:ext cx="9144000" cy="2322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92"/>
            <a:ext cx="8229600" cy="84250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74BC31"/>
                </a:solidFill>
              </a:rPr>
              <a:t>Otras</a:t>
            </a:r>
            <a:r>
              <a:rPr lang="en-US" b="1" dirty="0">
                <a:solidFill>
                  <a:srgbClr val="74BC31"/>
                </a:solidFill>
              </a:rPr>
              <a:t> </a:t>
            </a:r>
            <a:r>
              <a:rPr lang="en-US" b="1" dirty="0" err="1">
                <a:solidFill>
                  <a:srgbClr val="74BC31"/>
                </a:solidFill>
              </a:rPr>
              <a:t>Inversiones</a:t>
            </a:r>
            <a:endParaRPr lang="en-US" dirty="0">
              <a:solidFill>
                <a:srgbClr val="74BC31"/>
              </a:solidFill>
            </a:endParaRPr>
          </a:p>
        </p:txBody>
      </p:sp>
      <p:pic>
        <p:nvPicPr>
          <p:cNvPr id="11" name="Picture 10" descr="House_Interest_ch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83" y="437763"/>
            <a:ext cx="7847568" cy="6234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28275"/>
            <a:ext cx="8312727" cy="673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532364"/>
            <a:ext cx="8312727" cy="259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179" y="4299812"/>
            <a:ext cx="2089711" cy="2097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10" y="4315584"/>
            <a:ext cx="2089711" cy="20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5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0" y="160062"/>
            <a:ext cx="8581740" cy="842502"/>
          </a:xfrm>
        </p:spPr>
        <p:txBody>
          <a:bodyPr>
            <a:noAutofit/>
          </a:bodyPr>
          <a:lstStyle/>
          <a:p>
            <a:pPr marL="0" indent="0"/>
            <a:r>
              <a:rPr lang="en-US" sz="3400" b="1" dirty="0" err="1">
                <a:solidFill>
                  <a:srgbClr val="159CAF"/>
                </a:solidFill>
              </a:rPr>
              <a:t>Sus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antecedentes</a:t>
            </a:r>
            <a:r>
              <a:rPr lang="en-US" sz="3400" b="1" dirty="0">
                <a:solidFill>
                  <a:srgbClr val="159CAF"/>
                </a:solidFill>
              </a:rPr>
              <a:t> de </a:t>
            </a:r>
            <a:r>
              <a:rPr lang="en-US" sz="3400" b="1" dirty="0" err="1">
                <a:solidFill>
                  <a:srgbClr val="159CAF"/>
                </a:solidFill>
              </a:rPr>
              <a:t>crédito</a:t>
            </a:r>
            <a:r>
              <a:rPr lang="en-US" sz="3400" b="1" dirty="0">
                <a:solidFill>
                  <a:srgbClr val="159CAF"/>
                </a:solidFill>
              </a:rPr>
              <a:t> son </a:t>
            </a:r>
            <a:r>
              <a:rPr lang="en-US" sz="3400" b="1" dirty="0" err="1">
                <a:solidFill>
                  <a:srgbClr val="159CAF"/>
                </a:solidFill>
              </a:rPr>
              <a:t>importantes</a:t>
            </a:r>
            <a:endParaRPr lang="en-US" sz="3400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315304"/>
            <a:ext cx="8155659" cy="482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difícil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efectivo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automóvil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casa y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universitaria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normalmente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adquieren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b="1" dirty="0" err="1">
                <a:solidFill>
                  <a:srgbClr val="159CAF"/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planear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mantener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antecedentes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mal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cuesta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Considere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usarse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prudencia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4" y="160062"/>
            <a:ext cx="8891952" cy="842502"/>
          </a:xfrm>
        </p:spPr>
        <p:txBody>
          <a:bodyPr>
            <a:noAutofit/>
          </a:bodyPr>
          <a:lstStyle/>
          <a:p>
            <a:pPr marL="0" indent="0"/>
            <a:r>
              <a:rPr lang="en-US" sz="3300" b="1" dirty="0" err="1">
                <a:solidFill>
                  <a:srgbClr val="159CAF"/>
                </a:solidFill>
              </a:rPr>
              <a:t>Entérese</a:t>
            </a:r>
            <a:r>
              <a:rPr lang="en-US" sz="3300" b="1" dirty="0">
                <a:solidFill>
                  <a:srgbClr val="159CAF"/>
                </a:solidFill>
              </a:rPr>
              <a:t> de lo </a:t>
            </a:r>
            <a:r>
              <a:rPr lang="en-US" sz="3300" b="1" dirty="0" err="1">
                <a:solidFill>
                  <a:srgbClr val="159CAF"/>
                </a:solidFill>
              </a:rPr>
              <a:t>que</a:t>
            </a:r>
            <a:r>
              <a:rPr lang="en-US" sz="3300" b="1" dirty="0">
                <a:solidFill>
                  <a:srgbClr val="159CAF"/>
                </a:solidFill>
              </a:rPr>
              <a:t> </a:t>
            </a:r>
            <a:r>
              <a:rPr lang="en-US" sz="3300" b="1" dirty="0" err="1">
                <a:solidFill>
                  <a:srgbClr val="159CAF"/>
                </a:solidFill>
              </a:rPr>
              <a:t>dicen</a:t>
            </a:r>
            <a:r>
              <a:rPr lang="en-US" sz="3300" b="1" dirty="0">
                <a:solidFill>
                  <a:srgbClr val="159CAF"/>
                </a:solidFill>
              </a:rPr>
              <a:t> de </a:t>
            </a:r>
            <a:r>
              <a:rPr lang="en-US" sz="3300" b="1" dirty="0" err="1">
                <a:solidFill>
                  <a:srgbClr val="159CAF"/>
                </a:solidFill>
              </a:rPr>
              <a:t>usted</a:t>
            </a:r>
            <a:r>
              <a:rPr lang="en-US" sz="3300" b="1" dirty="0">
                <a:solidFill>
                  <a:srgbClr val="159CAF"/>
                </a:solidFill>
              </a:rPr>
              <a:t> los </a:t>
            </a:r>
            <a:r>
              <a:rPr lang="en-US" sz="3300" b="1" dirty="0" err="1">
                <a:solidFill>
                  <a:srgbClr val="159CAF"/>
                </a:solidFill>
              </a:rPr>
              <a:t>acreedores</a:t>
            </a:r>
            <a:endParaRPr lang="en-US" sz="3300" dirty="0">
              <a:solidFill>
                <a:srgbClr val="159CA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221607"/>
            <a:ext cx="7557025" cy="49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7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83" y="852742"/>
            <a:ext cx="6587814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4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0" y="160062"/>
            <a:ext cx="8581740" cy="842502"/>
          </a:xfrm>
        </p:spPr>
        <p:txBody>
          <a:bodyPr>
            <a:noAutofit/>
          </a:bodyPr>
          <a:lstStyle/>
          <a:p>
            <a:pPr marL="0" indent="0"/>
            <a:r>
              <a:rPr lang="en-US" sz="3400" b="1" dirty="0">
                <a:solidFill>
                  <a:srgbClr val="159CAF"/>
                </a:solidFill>
              </a:rPr>
              <a:t>Al </a:t>
            </a:r>
            <a:r>
              <a:rPr lang="en-US" sz="3400" b="1" dirty="0" err="1">
                <a:solidFill>
                  <a:srgbClr val="159CAF"/>
                </a:solidFill>
              </a:rPr>
              <a:t>contraer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deudas</a:t>
            </a:r>
            <a:endParaRPr lang="en-US" sz="3400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218354"/>
            <a:ext cx="8155659" cy="482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Recuerde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Pasivos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deuda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adicional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reduciendo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Hágase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pregunta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“¿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acumulando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159CAF"/>
                </a:solidFill>
              </a:rPr>
              <a:t>riqueza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estoy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contrayendo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F06D46"/>
                </a:solidFill>
              </a:rPr>
              <a:t>deudas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reduciendo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048" y="5026383"/>
            <a:ext cx="1442065" cy="14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4015" b="-284015"/>
          <a:stretch>
            <a:fillRect/>
          </a:stretch>
        </p:blipFill>
        <p:spPr>
          <a:xfrm>
            <a:off x="457200" y="-139747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199" y="1795791"/>
            <a:ext cx="5257475" cy="325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87" y="1650022"/>
            <a:ext cx="2328484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30" y="72807"/>
            <a:ext cx="8581740" cy="842502"/>
          </a:xfrm>
        </p:spPr>
        <p:txBody>
          <a:bodyPr>
            <a:noAutofit/>
          </a:bodyPr>
          <a:lstStyle/>
          <a:p>
            <a:pPr marL="0" indent="0"/>
            <a:r>
              <a:rPr lang="en-US" sz="3800" b="1" dirty="0" err="1">
                <a:solidFill>
                  <a:srgbClr val="74BC31"/>
                </a:solidFill>
              </a:rPr>
              <a:t>Costo</a:t>
            </a:r>
            <a:r>
              <a:rPr lang="en-US" sz="3800" b="1" dirty="0">
                <a:solidFill>
                  <a:srgbClr val="74BC31"/>
                </a:solidFill>
              </a:rPr>
              <a:t> del </a:t>
            </a:r>
            <a:r>
              <a:rPr lang="en-US" sz="3800" b="1" dirty="0" err="1">
                <a:solidFill>
                  <a:srgbClr val="74BC31"/>
                </a:solidFill>
              </a:rPr>
              <a:t>crédito</a:t>
            </a:r>
            <a:endParaRPr lang="en-US" sz="3800" dirty="0">
              <a:solidFill>
                <a:srgbClr val="74BC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909418"/>
            <a:ext cx="8312727" cy="35774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4401" y="1010336"/>
            <a:ext cx="812369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Antes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obtener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prestado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infórmese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detalles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inclusive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tasa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anual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efectiva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(TAE)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conocida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inglés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APR, los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cargos de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financiamiento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los cargos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tardíos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cancelación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deuda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antes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término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Recuerde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puntuación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839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128" y="673897"/>
            <a:ext cx="4292457" cy="842502"/>
          </a:xfrm>
        </p:spPr>
        <p:txBody>
          <a:bodyPr>
            <a:noAutofit/>
          </a:bodyPr>
          <a:lstStyle/>
          <a:p>
            <a:pPr marL="0" indent="0" algn="l"/>
            <a:r>
              <a:rPr lang="en-US" sz="3400" b="1" dirty="0" err="1">
                <a:solidFill>
                  <a:srgbClr val="159CAF"/>
                </a:solidFill>
              </a:rPr>
              <a:t>Ahorre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dinero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escogiendo</a:t>
            </a:r>
            <a:r>
              <a:rPr lang="en-US" sz="3400" b="1" dirty="0">
                <a:solidFill>
                  <a:srgbClr val="159CAF"/>
                </a:solidFill>
              </a:rPr>
              <a:t> el </a:t>
            </a:r>
            <a:r>
              <a:rPr lang="en-US" sz="3400" b="1" dirty="0" err="1">
                <a:solidFill>
                  <a:srgbClr val="159CAF"/>
                </a:solidFill>
              </a:rPr>
              <a:t>prestamo</a:t>
            </a:r>
            <a:r>
              <a:rPr lang="en-US" sz="3400" b="1" dirty="0">
                <a:solidFill>
                  <a:srgbClr val="159CAF"/>
                </a:solidFill>
              </a:rPr>
              <a:t> </a:t>
            </a:r>
            <a:r>
              <a:rPr lang="en-US" sz="3400" b="1" dirty="0" err="1">
                <a:solidFill>
                  <a:srgbClr val="159CAF"/>
                </a:solidFill>
              </a:rPr>
              <a:t>apropiado</a:t>
            </a:r>
            <a:endParaRPr lang="en-US" sz="3400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42" y="2171680"/>
            <a:ext cx="4023069" cy="44773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mensuales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seleccionando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término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recuadro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también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ilustra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cómo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términos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afectarían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total de $15,000 y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intereses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un auto.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" y="214778"/>
            <a:ext cx="4150443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1" y="404810"/>
            <a:ext cx="4108314" cy="623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128" y="404810"/>
            <a:ext cx="4292457" cy="842502"/>
          </a:xfrm>
        </p:spPr>
        <p:txBody>
          <a:bodyPr>
            <a:noAutofit/>
          </a:bodyPr>
          <a:lstStyle/>
          <a:p>
            <a:pPr marL="0" indent="0" algn="l"/>
            <a:r>
              <a:rPr lang="en-US" sz="3400" b="1" dirty="0" err="1">
                <a:solidFill>
                  <a:srgbClr val="159CAF"/>
                </a:solidFill>
              </a:rPr>
              <a:t>Cuidado</a:t>
            </a:r>
            <a:r>
              <a:rPr lang="en-US" sz="3400" b="1" dirty="0">
                <a:solidFill>
                  <a:srgbClr val="159CAF"/>
                </a:solidFill>
              </a:rPr>
              <a:t> con el </a:t>
            </a:r>
            <a:br>
              <a:rPr lang="en-US" sz="3400" b="1" dirty="0">
                <a:solidFill>
                  <a:srgbClr val="159CAF"/>
                </a:solidFill>
              </a:rPr>
            </a:br>
            <a:r>
              <a:rPr lang="en-US" sz="3400" b="1" dirty="0" err="1">
                <a:solidFill>
                  <a:srgbClr val="159CAF"/>
                </a:solidFill>
              </a:rPr>
              <a:t>crédito</a:t>
            </a:r>
            <a:r>
              <a:rPr lang="en-US" sz="3400" b="1" dirty="0">
                <a:solidFill>
                  <a:srgbClr val="159CAF"/>
                </a:solidFill>
              </a:rPr>
              <a:t> de alto </a:t>
            </a:r>
            <a:r>
              <a:rPr lang="en-US" sz="3400" b="1" dirty="0" err="1">
                <a:solidFill>
                  <a:srgbClr val="159CAF"/>
                </a:solidFill>
              </a:rPr>
              <a:t>costo</a:t>
            </a:r>
            <a:r>
              <a:rPr lang="en-US" sz="3400" b="1" dirty="0">
                <a:solidFill>
                  <a:srgbClr val="159CAF"/>
                </a:solidFill>
              </a:rPr>
              <a:t>!</a:t>
            </a:r>
            <a:endParaRPr lang="en-US" sz="3400" dirty="0">
              <a:solidFill>
                <a:srgbClr val="159C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42" y="1783880"/>
            <a:ext cx="4023069" cy="48651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Las personas se </a:t>
            </a:r>
            <a:r>
              <a:rPr lang="en-US" dirty="0" err="1">
                <a:solidFill>
                  <a:srgbClr val="595959"/>
                </a:solidFill>
              </a:rPr>
              <a:t>pueden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endeudar</a:t>
            </a:r>
            <a:r>
              <a:rPr lang="en-US" dirty="0">
                <a:solidFill>
                  <a:srgbClr val="595959"/>
                </a:solidFill>
              </a:rPr>
              <a:t>  en </a:t>
            </a:r>
            <a:r>
              <a:rPr lang="en-US" dirty="0" err="1">
                <a:solidFill>
                  <a:srgbClr val="595959"/>
                </a:solidFill>
              </a:rPr>
              <a:t>exceso</a:t>
            </a:r>
            <a:r>
              <a:rPr lang="en-US" dirty="0">
                <a:solidFill>
                  <a:srgbClr val="595959"/>
                </a:solidFill>
              </a:rPr>
              <a:t> al </a:t>
            </a:r>
            <a:r>
              <a:rPr lang="en-US" dirty="0" err="1">
                <a:solidFill>
                  <a:srgbClr val="595959"/>
                </a:solidFill>
              </a:rPr>
              <a:t>sacar</a:t>
            </a:r>
            <a:r>
              <a:rPr lang="en-US" dirty="0">
                <a:solidFill>
                  <a:srgbClr val="595959"/>
                </a:solidFill>
              </a:rPr>
              <a:t> un </a:t>
            </a:r>
            <a:r>
              <a:rPr lang="en-US" dirty="0" err="1">
                <a:solidFill>
                  <a:srgbClr val="595959"/>
                </a:solidFill>
              </a:rPr>
              <a:t>préstamo</a:t>
            </a:r>
            <a:r>
              <a:rPr lang="en-US" dirty="0">
                <a:solidFill>
                  <a:srgbClr val="595959"/>
                </a:solidFill>
              </a:rPr>
              <a:t> contra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cheque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nómina</a:t>
            </a:r>
            <a:r>
              <a:rPr lang="en-US" dirty="0">
                <a:solidFill>
                  <a:srgbClr val="595959"/>
                </a:solidFill>
              </a:rPr>
              <a:t> o el </a:t>
            </a:r>
            <a:r>
              <a:rPr lang="en-US" dirty="0" err="1">
                <a:solidFill>
                  <a:srgbClr val="595959"/>
                </a:solidFill>
              </a:rPr>
              <a:t>título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auto. </a:t>
            </a:r>
            <a:r>
              <a:rPr lang="en-US" dirty="0" err="1">
                <a:solidFill>
                  <a:srgbClr val="595959"/>
                </a:solidFill>
              </a:rPr>
              <a:t>Estos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préstamos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generalmente</a:t>
            </a:r>
            <a:r>
              <a:rPr lang="en-US" dirty="0">
                <a:solidFill>
                  <a:srgbClr val="595959"/>
                </a:solidFill>
              </a:rPr>
              <a:t> se </a:t>
            </a:r>
            <a:r>
              <a:rPr lang="en-US" dirty="0" err="1">
                <a:solidFill>
                  <a:srgbClr val="595959"/>
                </a:solidFill>
              </a:rPr>
              <a:t>hacen</a:t>
            </a:r>
            <a:r>
              <a:rPr lang="en-US" dirty="0">
                <a:solidFill>
                  <a:srgbClr val="595959"/>
                </a:solidFill>
              </a:rPr>
              <a:t> con </a:t>
            </a:r>
            <a:r>
              <a:rPr lang="en-US" dirty="0" err="1">
                <a:solidFill>
                  <a:srgbClr val="595959"/>
                </a:solidFill>
              </a:rPr>
              <a:t>tasas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interés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muy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altas</a:t>
            </a:r>
            <a:r>
              <a:rPr lang="en-US" dirty="0">
                <a:solidFill>
                  <a:srgbClr val="595959"/>
                </a:solidFill>
              </a:rPr>
              <a:t>, de dos </a:t>
            </a:r>
            <a:r>
              <a:rPr lang="en-US" dirty="0" err="1">
                <a:solidFill>
                  <a:srgbClr val="595959"/>
                </a:solidFill>
              </a:rPr>
              <a:t>dígitos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6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58871"/>
            <a:ext cx="8312727" cy="8573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6306" y="1560894"/>
            <a:ext cx="8155659" cy="47893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prestado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Pablo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Pedro.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nunca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dicen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fácil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barato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siempre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cuidado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menuda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cualquier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solicitud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Obtengala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ayuda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miembros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familia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organizaciones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sin fines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ofrecen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consejos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créditos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otras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personas,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asegurarse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préstamo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apropiado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situación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002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06" y="1480119"/>
            <a:ext cx="8155659" cy="48218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</a:rPr>
              <a:t>Antes de </a:t>
            </a:r>
            <a:r>
              <a:rPr lang="en-US" dirty="0" err="1">
                <a:solidFill>
                  <a:srgbClr val="595959"/>
                </a:solidFill>
              </a:rPr>
              <a:t>echar</a:t>
            </a:r>
            <a:r>
              <a:rPr lang="en-US" dirty="0">
                <a:solidFill>
                  <a:srgbClr val="595959"/>
                </a:solidFill>
              </a:rPr>
              <a:t> al </a:t>
            </a:r>
            <a:r>
              <a:rPr lang="en-US" dirty="0" err="1">
                <a:solidFill>
                  <a:srgbClr val="595959"/>
                </a:solidFill>
              </a:rPr>
              <a:t>bote</a:t>
            </a:r>
            <a:r>
              <a:rPr lang="en-US" dirty="0">
                <a:solidFill>
                  <a:srgbClr val="595959"/>
                </a:solidFill>
              </a:rPr>
              <a:t> de la </a:t>
            </a:r>
            <a:r>
              <a:rPr lang="en-US" dirty="0" err="1">
                <a:solidFill>
                  <a:srgbClr val="595959"/>
                </a:solidFill>
              </a:rPr>
              <a:t>basura</a:t>
            </a:r>
            <a:r>
              <a:rPr lang="en-US" dirty="0">
                <a:solidFill>
                  <a:srgbClr val="595959"/>
                </a:solidFill>
              </a:rPr>
              <a:t> los </a:t>
            </a:r>
            <a:r>
              <a:rPr lang="en-US" dirty="0" err="1">
                <a:solidFill>
                  <a:srgbClr val="595959"/>
                </a:solidFill>
              </a:rPr>
              <a:t>estados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cuentas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bancarias</a:t>
            </a:r>
            <a:r>
              <a:rPr lang="en-US" dirty="0">
                <a:solidFill>
                  <a:srgbClr val="595959"/>
                </a:solidFill>
              </a:rPr>
              <a:t> y </a:t>
            </a:r>
            <a:r>
              <a:rPr lang="en-US" dirty="0" err="1">
                <a:solidFill>
                  <a:srgbClr val="595959"/>
                </a:solidFill>
              </a:rPr>
              <a:t>tarjetas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crédito</a:t>
            </a:r>
            <a:r>
              <a:rPr lang="en-US" dirty="0">
                <a:solidFill>
                  <a:srgbClr val="595959"/>
                </a:solidFill>
              </a:rPr>
              <a:t> y </a:t>
            </a:r>
            <a:r>
              <a:rPr lang="en-US" dirty="0" err="1">
                <a:solidFill>
                  <a:srgbClr val="595959"/>
                </a:solidFill>
              </a:rPr>
              <a:t>cualquier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otro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documento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privado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páselos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una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trituradura</a:t>
            </a:r>
            <a:r>
              <a:rPr lang="en-US" dirty="0">
                <a:solidFill>
                  <a:srgbClr val="595959"/>
                </a:solidFill>
              </a:rPr>
              <a:t> o </a:t>
            </a:r>
            <a:r>
              <a:rPr lang="en-US" dirty="0" err="1">
                <a:solidFill>
                  <a:srgbClr val="595959"/>
                </a:solidFill>
              </a:rPr>
              <a:t>destrúyalos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completo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otra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manera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595959"/>
                </a:solidFill>
              </a:rPr>
              <a:t>Revele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número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Seguro</a:t>
            </a:r>
            <a:r>
              <a:rPr lang="en-US" dirty="0">
                <a:solidFill>
                  <a:srgbClr val="595959"/>
                </a:solidFill>
              </a:rPr>
              <a:t> Social </a:t>
            </a:r>
            <a:r>
              <a:rPr lang="en-US" dirty="0" err="1">
                <a:solidFill>
                  <a:srgbClr val="595959"/>
                </a:solidFill>
              </a:rPr>
              <a:t>sólo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cuando</a:t>
            </a:r>
            <a:r>
              <a:rPr lang="en-US" dirty="0">
                <a:solidFill>
                  <a:srgbClr val="595959"/>
                </a:solidFill>
              </a:rPr>
              <a:t> sea </a:t>
            </a:r>
            <a:r>
              <a:rPr lang="en-US" dirty="0" err="1">
                <a:solidFill>
                  <a:srgbClr val="595959"/>
                </a:solidFill>
              </a:rPr>
              <a:t>absolutamente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necesario</a:t>
            </a:r>
            <a:r>
              <a:rPr lang="en-US" dirty="0">
                <a:solidFill>
                  <a:srgbClr val="595959"/>
                </a:solidFill>
              </a:rPr>
              <a:t>, y </a:t>
            </a:r>
            <a:r>
              <a:rPr lang="en-US" dirty="0" err="1">
                <a:solidFill>
                  <a:srgbClr val="595959"/>
                </a:solidFill>
              </a:rPr>
              <a:t>nunca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lleve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tarjeta</a:t>
            </a:r>
            <a:r>
              <a:rPr lang="en-US" dirty="0">
                <a:solidFill>
                  <a:srgbClr val="595959"/>
                </a:solidFill>
              </a:rPr>
              <a:t> del </a:t>
            </a:r>
            <a:r>
              <a:rPr lang="en-US" dirty="0" err="1">
                <a:solidFill>
                  <a:srgbClr val="595959"/>
                </a:solidFill>
              </a:rPr>
              <a:t>Seguro</a:t>
            </a:r>
            <a:r>
              <a:rPr lang="en-US" dirty="0">
                <a:solidFill>
                  <a:srgbClr val="595959"/>
                </a:solidFill>
              </a:rPr>
              <a:t> Social en la </a:t>
            </a:r>
            <a:r>
              <a:rPr lang="en-US" dirty="0" err="1">
                <a:solidFill>
                  <a:srgbClr val="595959"/>
                </a:solidFill>
              </a:rPr>
              <a:t>cartera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lleva</a:t>
            </a:r>
            <a:r>
              <a:rPr lang="en-US" dirty="0">
                <a:solidFill>
                  <a:srgbClr val="595959"/>
                </a:solidFill>
              </a:rPr>
              <a:t> en </a:t>
            </a:r>
            <a:r>
              <a:rPr lang="en-US" dirty="0" err="1">
                <a:solidFill>
                  <a:srgbClr val="595959"/>
                </a:solidFill>
              </a:rPr>
              <a:t>ella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también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licencia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manejar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595959"/>
                </a:solidFill>
              </a:rPr>
              <a:t>Saque</a:t>
            </a:r>
            <a:r>
              <a:rPr lang="en-US" dirty="0">
                <a:solidFill>
                  <a:srgbClr val="595959"/>
                </a:solidFill>
              </a:rPr>
              <a:t> la </a:t>
            </a:r>
            <a:r>
              <a:rPr lang="en-US" dirty="0" err="1">
                <a:solidFill>
                  <a:srgbClr val="595959"/>
                </a:solidFill>
              </a:rPr>
              <a:t>correspondencia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recibe</a:t>
            </a:r>
            <a:r>
              <a:rPr lang="en-US" dirty="0">
                <a:solidFill>
                  <a:srgbClr val="595959"/>
                </a:solidFill>
              </a:rPr>
              <a:t> del </a:t>
            </a:r>
            <a:r>
              <a:rPr lang="en-US" dirty="0" err="1">
                <a:solidFill>
                  <a:srgbClr val="595959"/>
                </a:solidFill>
              </a:rPr>
              <a:t>buzón</a:t>
            </a:r>
            <a:r>
              <a:rPr lang="en-US" dirty="0">
                <a:solidFill>
                  <a:srgbClr val="595959"/>
                </a:solidFill>
              </a:rPr>
              <a:t> sin </a:t>
            </a:r>
            <a:r>
              <a:rPr lang="en-US" dirty="0" err="1">
                <a:solidFill>
                  <a:srgbClr val="595959"/>
                </a:solidFill>
              </a:rPr>
              <a:t>demora</a:t>
            </a:r>
            <a:r>
              <a:rPr lang="en-US" dirty="0">
                <a:solidFill>
                  <a:srgbClr val="595959"/>
                </a:solidFill>
              </a:rPr>
              <a:t> y </a:t>
            </a:r>
            <a:r>
              <a:rPr lang="en-US" dirty="0" err="1">
                <a:solidFill>
                  <a:srgbClr val="595959"/>
                </a:solidFill>
              </a:rPr>
              <a:t>nunca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deje</a:t>
            </a:r>
            <a:r>
              <a:rPr lang="en-US" dirty="0">
                <a:solidFill>
                  <a:srgbClr val="595959"/>
                </a:solidFill>
              </a:rPr>
              <a:t> en un </a:t>
            </a:r>
            <a:r>
              <a:rPr lang="en-US" dirty="0" err="1">
                <a:solidFill>
                  <a:srgbClr val="595959"/>
                </a:solidFill>
              </a:rPr>
              <a:t>buzón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no sea </a:t>
            </a:r>
            <a:r>
              <a:rPr lang="en-US" dirty="0" err="1">
                <a:solidFill>
                  <a:srgbClr val="595959"/>
                </a:solidFill>
              </a:rPr>
              <a:t>seguro</a:t>
            </a:r>
            <a:r>
              <a:rPr lang="en-US" dirty="0">
                <a:solidFill>
                  <a:srgbClr val="595959"/>
                </a:solidFill>
              </a:rPr>
              <a:t> la </a:t>
            </a:r>
            <a:r>
              <a:rPr lang="en-US" dirty="0" err="1">
                <a:solidFill>
                  <a:srgbClr val="595959"/>
                </a:solidFill>
              </a:rPr>
              <a:t>correspondencia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va</a:t>
            </a:r>
            <a:r>
              <a:rPr lang="en-US" dirty="0">
                <a:solidFill>
                  <a:srgbClr val="595959"/>
                </a:solidFill>
              </a:rPr>
              <a:t> a </a:t>
            </a:r>
            <a:r>
              <a:rPr lang="en-US" dirty="0" err="1">
                <a:solidFill>
                  <a:srgbClr val="595959"/>
                </a:solidFill>
              </a:rPr>
              <a:t>enviar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contiene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cuentas</a:t>
            </a:r>
            <a:r>
              <a:rPr lang="en-US" dirty="0">
                <a:solidFill>
                  <a:srgbClr val="595959"/>
                </a:solidFill>
              </a:rPr>
              <a:t> con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pago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</a:rPr>
              <a:t>No </a:t>
            </a:r>
            <a:r>
              <a:rPr lang="en-US" dirty="0" err="1">
                <a:solidFill>
                  <a:srgbClr val="595959"/>
                </a:solidFill>
              </a:rPr>
              <a:t>dé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información</a:t>
            </a:r>
            <a:r>
              <a:rPr lang="en-US" dirty="0">
                <a:solidFill>
                  <a:srgbClr val="595959"/>
                </a:solidFill>
              </a:rPr>
              <a:t> personal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teléfono</a:t>
            </a:r>
            <a:r>
              <a:rPr lang="en-US" dirty="0">
                <a:solidFill>
                  <a:srgbClr val="595959"/>
                </a:solidFill>
              </a:rPr>
              <a:t>, a </a:t>
            </a:r>
            <a:r>
              <a:rPr lang="en-US" dirty="0" err="1">
                <a:solidFill>
                  <a:srgbClr val="595959"/>
                </a:solidFill>
              </a:rPr>
              <a:t>través</a:t>
            </a:r>
            <a:r>
              <a:rPr lang="en-US" dirty="0">
                <a:solidFill>
                  <a:srgbClr val="595959"/>
                </a:solidFill>
              </a:rPr>
              <a:t> del </a:t>
            </a:r>
            <a:r>
              <a:rPr lang="en-US" dirty="0" err="1">
                <a:solidFill>
                  <a:srgbClr val="595959"/>
                </a:solidFill>
              </a:rPr>
              <a:t>correo</a:t>
            </a:r>
            <a:r>
              <a:rPr lang="en-US" dirty="0">
                <a:solidFill>
                  <a:srgbClr val="595959"/>
                </a:solidFill>
              </a:rPr>
              <a:t> o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la Internet, a </a:t>
            </a:r>
            <a:r>
              <a:rPr lang="en-US" dirty="0" err="1">
                <a:solidFill>
                  <a:srgbClr val="595959"/>
                </a:solidFill>
              </a:rPr>
              <a:t>menos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tenga</a:t>
            </a:r>
            <a:r>
              <a:rPr lang="en-US" dirty="0">
                <a:solidFill>
                  <a:srgbClr val="595959"/>
                </a:solidFill>
              </a:rPr>
              <a:t> la </a:t>
            </a:r>
            <a:r>
              <a:rPr lang="en-US" dirty="0" err="1">
                <a:solidFill>
                  <a:srgbClr val="595959"/>
                </a:solidFill>
              </a:rPr>
              <a:t>completa</a:t>
            </a:r>
            <a:r>
              <a:rPr lang="en-US" dirty="0">
                <a:solidFill>
                  <a:srgbClr val="595959"/>
                </a:solidFill>
              </a:rPr>
              <a:t>  </a:t>
            </a:r>
            <a:r>
              <a:rPr lang="en-US" dirty="0" err="1">
                <a:solidFill>
                  <a:srgbClr val="595959"/>
                </a:solidFill>
              </a:rPr>
              <a:t>certeza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conocer</a:t>
            </a:r>
            <a:r>
              <a:rPr lang="en-US" dirty="0">
                <a:solidFill>
                  <a:srgbClr val="595959"/>
                </a:solidFill>
              </a:rPr>
              <a:t> a la persona con la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está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tratando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51533"/>
            <a:ext cx="8312727" cy="7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42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076" y="1315304"/>
            <a:ext cx="6605889" cy="4821845"/>
          </a:xfrm>
        </p:spPr>
        <p:txBody>
          <a:bodyPr>
            <a:noAutofit/>
          </a:bodyPr>
          <a:lstStyle/>
          <a:p>
            <a:r>
              <a:rPr lang="en-US" sz="2100" b="1" dirty="0" err="1">
                <a:solidFill>
                  <a:srgbClr val="74BC31"/>
                </a:solidFill>
              </a:rPr>
              <a:t>Seguro</a:t>
            </a:r>
            <a:r>
              <a:rPr lang="en-US" sz="2100" b="1" dirty="0">
                <a:solidFill>
                  <a:srgbClr val="74BC31"/>
                </a:solidFill>
              </a:rPr>
              <a:t> de auto: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leyes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estatales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exigen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vehículos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motorizados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tengan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seguro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responsabilidad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civil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cubrir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lesiones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otras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personas o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daños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propiedades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causados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100" b="1" dirty="0">
              <a:solidFill>
                <a:srgbClr val="74BC31"/>
              </a:solidFill>
            </a:endParaRPr>
          </a:p>
          <a:p>
            <a:r>
              <a:rPr lang="en-US" sz="2100" b="1" dirty="0" err="1">
                <a:solidFill>
                  <a:srgbClr val="74BC31"/>
                </a:solidFill>
              </a:rPr>
              <a:t>Seguro</a:t>
            </a:r>
            <a:r>
              <a:rPr lang="en-US" sz="2100" b="1" dirty="0">
                <a:solidFill>
                  <a:srgbClr val="74BC31"/>
                </a:solidFill>
              </a:rPr>
              <a:t> de casa: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está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alquilando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casa o un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apartamento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debe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comprar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seguro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inquilinos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un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seguro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bienes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personales</a:t>
            </a: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cubra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cosas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propiedad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contra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pérdidas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incendio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robo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100" dirty="0">
              <a:solidFill>
                <a:srgbClr val="595959"/>
              </a:solidFill>
            </a:endParaRPr>
          </a:p>
          <a:p>
            <a:endParaRPr lang="en-US" sz="2100" dirty="0">
              <a:solidFill>
                <a:srgbClr val="595959"/>
              </a:solidFill>
            </a:endParaRPr>
          </a:p>
          <a:p>
            <a:r>
              <a:rPr lang="en-US" sz="2100" b="1" dirty="0" err="1">
                <a:solidFill>
                  <a:srgbClr val="74BC31"/>
                </a:solidFill>
              </a:rPr>
              <a:t>Seguro</a:t>
            </a:r>
            <a:r>
              <a:rPr lang="en-US" sz="2100" b="1" dirty="0">
                <a:solidFill>
                  <a:srgbClr val="74BC31"/>
                </a:solidFill>
              </a:rPr>
              <a:t> medico: </a:t>
            </a:r>
            <a:r>
              <a:rPr lang="en-US" sz="2100" dirty="0">
                <a:solidFill>
                  <a:srgbClr val="595959"/>
                </a:solidFill>
              </a:rPr>
              <a:t>Los </a:t>
            </a:r>
            <a:r>
              <a:rPr lang="en-US" sz="2100" dirty="0" err="1">
                <a:solidFill>
                  <a:srgbClr val="595959"/>
                </a:solidFill>
              </a:rPr>
              <a:t>estudios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demuestran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que</a:t>
            </a:r>
            <a:r>
              <a:rPr lang="en-US" sz="2100" dirty="0">
                <a:solidFill>
                  <a:srgbClr val="595959"/>
                </a:solidFill>
              </a:rPr>
              <a:t> los </a:t>
            </a:r>
            <a:r>
              <a:rPr lang="en-US" sz="2100" dirty="0" err="1">
                <a:solidFill>
                  <a:srgbClr val="595959"/>
                </a:solidFill>
              </a:rPr>
              <a:t>gastos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médicos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inesperados</a:t>
            </a:r>
            <a:r>
              <a:rPr lang="en-US" sz="2100" dirty="0">
                <a:solidFill>
                  <a:srgbClr val="595959"/>
                </a:solidFill>
              </a:rPr>
              <a:t> son la </a:t>
            </a:r>
            <a:r>
              <a:rPr lang="en-US" sz="2100" dirty="0" err="1">
                <a:solidFill>
                  <a:srgbClr val="595959"/>
                </a:solidFill>
              </a:rPr>
              <a:t>causa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líder</a:t>
            </a:r>
            <a:r>
              <a:rPr lang="en-US" sz="2100" dirty="0">
                <a:solidFill>
                  <a:srgbClr val="595959"/>
                </a:solidFill>
              </a:rPr>
              <a:t> de </a:t>
            </a:r>
            <a:r>
              <a:rPr lang="en-US" sz="2100" dirty="0" err="1">
                <a:solidFill>
                  <a:srgbClr val="595959"/>
                </a:solidFill>
              </a:rPr>
              <a:t>bancarrota</a:t>
            </a:r>
            <a:r>
              <a:rPr lang="en-US" sz="2100" dirty="0">
                <a:solidFill>
                  <a:srgbClr val="595959"/>
                </a:solidFill>
              </a:rPr>
              <a:t> en los </a:t>
            </a:r>
            <a:r>
              <a:rPr lang="en-US" sz="2100" dirty="0" err="1">
                <a:solidFill>
                  <a:srgbClr val="595959"/>
                </a:solidFill>
              </a:rPr>
              <a:t>Estados</a:t>
            </a:r>
            <a:r>
              <a:rPr lang="en-US" sz="2100" dirty="0">
                <a:solidFill>
                  <a:srgbClr val="595959"/>
                </a:solidFill>
              </a:rPr>
              <a:t> </a:t>
            </a:r>
            <a:r>
              <a:rPr lang="en-US" sz="2100" dirty="0" err="1">
                <a:solidFill>
                  <a:srgbClr val="595959"/>
                </a:solidFill>
              </a:rPr>
              <a:t>Unidos</a:t>
            </a:r>
            <a:r>
              <a:rPr lang="en-US" sz="21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99170"/>
            <a:ext cx="8312727" cy="67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229502"/>
            <a:ext cx="1621215" cy="5152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4" y="4765342"/>
            <a:ext cx="1581880" cy="1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7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842" y="1315304"/>
            <a:ext cx="6218123" cy="4821845"/>
          </a:xfrm>
        </p:spPr>
        <p:txBody>
          <a:bodyPr>
            <a:noAutofit/>
          </a:bodyPr>
          <a:lstStyle/>
          <a:p>
            <a:r>
              <a:rPr lang="en-US" sz="2200" b="1" dirty="0" err="1">
                <a:solidFill>
                  <a:srgbClr val="74BC31"/>
                </a:solidFill>
              </a:rPr>
              <a:t>Seguro</a:t>
            </a:r>
            <a:r>
              <a:rPr lang="en-US" sz="2200" b="1" dirty="0">
                <a:solidFill>
                  <a:srgbClr val="74BC31"/>
                </a:solidFill>
              </a:rPr>
              <a:t> de </a:t>
            </a:r>
            <a:r>
              <a:rPr lang="en-US" sz="2200" b="1" dirty="0" err="1">
                <a:solidFill>
                  <a:srgbClr val="74BC31"/>
                </a:solidFill>
              </a:rPr>
              <a:t>vida</a:t>
            </a:r>
            <a:r>
              <a:rPr lang="en-US" sz="2200" b="1" dirty="0">
                <a:solidFill>
                  <a:srgbClr val="74BC31"/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muera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pagará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dinero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la persona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usted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seleccione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beneficiario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/a). El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seguro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ayudará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protección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económica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hijos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cónyuge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padres o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negocio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200" b="1" dirty="0">
              <a:solidFill>
                <a:srgbClr val="74BC31"/>
              </a:solidFill>
            </a:endParaRPr>
          </a:p>
          <a:p>
            <a:r>
              <a:rPr lang="en-US" sz="2200" b="1" dirty="0" err="1">
                <a:solidFill>
                  <a:srgbClr val="74BC31"/>
                </a:solidFill>
              </a:rPr>
              <a:t>Seguro</a:t>
            </a:r>
            <a:r>
              <a:rPr lang="en-US" sz="2200" b="1" dirty="0">
                <a:solidFill>
                  <a:srgbClr val="74BC31"/>
                </a:solidFill>
              </a:rPr>
              <a:t> de </a:t>
            </a:r>
            <a:r>
              <a:rPr lang="en-US" sz="2200" b="1" dirty="0" err="1">
                <a:solidFill>
                  <a:srgbClr val="74BC31"/>
                </a:solidFill>
              </a:rPr>
              <a:t>cuidado</a:t>
            </a:r>
            <a:r>
              <a:rPr lang="en-US" sz="2200" b="1" dirty="0">
                <a:solidFill>
                  <a:srgbClr val="74BC31"/>
                </a:solidFill>
              </a:rPr>
              <a:t> a largo </a:t>
            </a:r>
            <a:r>
              <a:rPr lang="en-US" sz="2200" b="1" dirty="0" err="1">
                <a:solidFill>
                  <a:srgbClr val="74BC31"/>
                </a:solidFill>
              </a:rPr>
              <a:t>plazo</a:t>
            </a:r>
            <a:r>
              <a:rPr lang="en-US" sz="2200" b="1" dirty="0">
                <a:solidFill>
                  <a:srgbClr val="74BC31"/>
                </a:solidFill>
              </a:rPr>
              <a:t>: </a:t>
            </a:r>
            <a:r>
              <a:rPr lang="en-US" sz="2200" dirty="0">
                <a:solidFill>
                  <a:srgbClr val="595959"/>
                </a:solidFill>
              </a:rPr>
              <a:t>Un </a:t>
            </a:r>
            <a:r>
              <a:rPr lang="en-US" sz="2200" dirty="0" err="1">
                <a:solidFill>
                  <a:srgbClr val="595959"/>
                </a:solidFill>
              </a:rPr>
              <a:t>seguro</a:t>
            </a:r>
            <a:r>
              <a:rPr lang="en-US" sz="2200" dirty="0">
                <a:solidFill>
                  <a:srgbClr val="595959"/>
                </a:solidFill>
              </a:rPr>
              <a:t> de </a:t>
            </a:r>
            <a:r>
              <a:rPr lang="en-US" sz="2200" dirty="0" err="1">
                <a:solidFill>
                  <a:srgbClr val="595959"/>
                </a:solidFill>
              </a:rPr>
              <a:t>cuidado</a:t>
            </a:r>
            <a:r>
              <a:rPr lang="en-US" sz="2200" dirty="0">
                <a:solidFill>
                  <a:srgbClr val="595959"/>
                </a:solidFill>
              </a:rPr>
              <a:t> a largo </a:t>
            </a:r>
            <a:r>
              <a:rPr lang="en-US" sz="2200" dirty="0" err="1">
                <a:solidFill>
                  <a:srgbClr val="595959"/>
                </a:solidFill>
              </a:rPr>
              <a:t>plazo</a:t>
            </a:r>
            <a:r>
              <a:rPr lang="en-US" sz="2200" dirty="0">
                <a:solidFill>
                  <a:srgbClr val="595959"/>
                </a:solidFill>
              </a:rPr>
              <a:t> no </a:t>
            </a:r>
            <a:r>
              <a:rPr lang="en-US" sz="2200" dirty="0" err="1">
                <a:solidFill>
                  <a:srgbClr val="595959"/>
                </a:solidFill>
              </a:rPr>
              <a:t>es</a:t>
            </a:r>
            <a:r>
              <a:rPr lang="en-US" sz="2200" dirty="0">
                <a:solidFill>
                  <a:srgbClr val="595959"/>
                </a:solidFill>
              </a:rPr>
              <a:t> un </a:t>
            </a:r>
            <a:r>
              <a:rPr lang="en-US" sz="2200" dirty="0" err="1">
                <a:solidFill>
                  <a:srgbClr val="595959"/>
                </a:solidFill>
              </a:rPr>
              <a:t>seguro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médico</a:t>
            </a:r>
            <a:r>
              <a:rPr lang="en-US" sz="2200" dirty="0">
                <a:solidFill>
                  <a:srgbClr val="595959"/>
                </a:solidFill>
              </a:rPr>
              <a:t>, </a:t>
            </a:r>
            <a:r>
              <a:rPr lang="en-US" sz="2200" dirty="0" err="1">
                <a:solidFill>
                  <a:srgbClr val="595959"/>
                </a:solidFill>
              </a:rPr>
              <a:t>pero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paga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ciertos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servicios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relacionados</a:t>
            </a:r>
            <a:r>
              <a:rPr lang="en-US" sz="2200" dirty="0">
                <a:solidFill>
                  <a:srgbClr val="595959"/>
                </a:solidFill>
              </a:rPr>
              <a:t> con la </a:t>
            </a:r>
            <a:r>
              <a:rPr lang="en-US" sz="2200" dirty="0" err="1">
                <a:solidFill>
                  <a:srgbClr val="595959"/>
                </a:solidFill>
              </a:rPr>
              <a:t>salud</a:t>
            </a:r>
            <a:r>
              <a:rPr lang="en-US" sz="2200" dirty="0">
                <a:solidFill>
                  <a:srgbClr val="595959"/>
                </a:solidFill>
              </a:rPr>
              <a:t>, </a:t>
            </a:r>
            <a:r>
              <a:rPr lang="en-US" sz="2200" dirty="0" err="1">
                <a:solidFill>
                  <a:srgbClr val="595959"/>
                </a:solidFill>
              </a:rPr>
              <a:t>como</a:t>
            </a:r>
            <a:r>
              <a:rPr lang="en-US" sz="2200" dirty="0">
                <a:solidFill>
                  <a:srgbClr val="595959"/>
                </a:solidFill>
              </a:rPr>
              <a:t>, </a:t>
            </a:r>
            <a:r>
              <a:rPr lang="en-US" sz="2200" dirty="0" err="1">
                <a:solidFill>
                  <a:srgbClr val="595959"/>
                </a:solidFill>
              </a:rPr>
              <a:t>por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ejemplo</a:t>
            </a:r>
            <a:r>
              <a:rPr lang="en-US" sz="2200" dirty="0">
                <a:solidFill>
                  <a:srgbClr val="595959"/>
                </a:solidFill>
              </a:rPr>
              <a:t>, </a:t>
            </a:r>
            <a:r>
              <a:rPr lang="en-US" sz="2200" dirty="0" err="1">
                <a:solidFill>
                  <a:srgbClr val="595959"/>
                </a:solidFill>
              </a:rPr>
              <a:t>atención</a:t>
            </a:r>
            <a:r>
              <a:rPr lang="en-US" sz="2200" dirty="0">
                <a:solidFill>
                  <a:srgbClr val="595959"/>
                </a:solidFill>
              </a:rPr>
              <a:t> en </a:t>
            </a:r>
            <a:r>
              <a:rPr lang="en-US" sz="2200" dirty="0" err="1">
                <a:solidFill>
                  <a:srgbClr val="595959"/>
                </a:solidFill>
              </a:rPr>
              <a:t>una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instalación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médica</a:t>
            </a:r>
            <a:r>
              <a:rPr lang="en-US" sz="2200" dirty="0">
                <a:solidFill>
                  <a:srgbClr val="595959"/>
                </a:solidFill>
              </a:rPr>
              <a:t> de </a:t>
            </a:r>
            <a:r>
              <a:rPr lang="en-US" sz="2200" dirty="0" err="1">
                <a:solidFill>
                  <a:srgbClr val="595959"/>
                </a:solidFill>
              </a:rPr>
              <a:t>convalecencia</a:t>
            </a:r>
            <a:r>
              <a:rPr lang="en-US" sz="2200" dirty="0">
                <a:solidFill>
                  <a:srgbClr val="595959"/>
                </a:solidFill>
              </a:rPr>
              <a:t>, en </a:t>
            </a:r>
            <a:r>
              <a:rPr lang="en-US" sz="2200" dirty="0" err="1">
                <a:solidFill>
                  <a:srgbClr val="595959"/>
                </a:solidFill>
              </a:rPr>
              <a:t>una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residencia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asistida</a:t>
            </a:r>
            <a:r>
              <a:rPr lang="en-US" sz="2200" dirty="0">
                <a:solidFill>
                  <a:srgbClr val="595959"/>
                </a:solidFill>
              </a:rPr>
              <a:t> o en </a:t>
            </a:r>
            <a:r>
              <a:rPr lang="en-US" sz="2200" dirty="0" err="1">
                <a:solidFill>
                  <a:srgbClr val="595959"/>
                </a:solidFill>
              </a:rPr>
              <a:t>su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propio</a:t>
            </a:r>
            <a:r>
              <a:rPr lang="en-US" sz="2200" dirty="0">
                <a:solidFill>
                  <a:srgbClr val="595959"/>
                </a:solidFill>
              </a:rPr>
              <a:t> </a:t>
            </a:r>
            <a:r>
              <a:rPr lang="en-US" sz="2200" dirty="0" err="1">
                <a:solidFill>
                  <a:srgbClr val="595959"/>
                </a:solidFill>
              </a:rPr>
              <a:t>hogar</a:t>
            </a:r>
            <a:r>
              <a:rPr lang="en-US" sz="2200" dirty="0">
                <a:solidFill>
                  <a:srgbClr val="595959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99170"/>
            <a:ext cx="8312727" cy="672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01" y="3958391"/>
            <a:ext cx="1733550" cy="1740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1511588"/>
            <a:ext cx="1776058" cy="1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8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76"/>
            <a:ext cx="8229600" cy="3533774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159CAF"/>
                </a:solidFill>
              </a:rPr>
              <a:t>Preguntas</a:t>
            </a:r>
            <a:r>
              <a:rPr lang="en-US" sz="4800" b="1" dirty="0">
                <a:solidFill>
                  <a:srgbClr val="159CAF"/>
                </a:solidFill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73" y="4942171"/>
            <a:ext cx="3231624" cy="1497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84" y="4792519"/>
            <a:ext cx="1655874" cy="1646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7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3F87-421E-3945-8E43-898CD3A3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3D44-06AF-2846-B61F-F739517C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AD588-9DEF-4A48-816C-884AD189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2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9" y="648974"/>
            <a:ext cx="6870023" cy="42798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b="1" i="1" dirty="0" err="1">
                <a:solidFill>
                  <a:srgbClr val="74BC31"/>
                </a:solidFill>
              </a:rPr>
              <a:t>activo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creador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cuyo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generalmente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aumenta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rinde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ganancias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ejemplo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ahorros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plan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jubilación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casa.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9" y="648974"/>
            <a:ext cx="6870023" cy="42798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Un </a:t>
            </a:r>
            <a:r>
              <a:rPr lang="en-US" b="1" i="1" dirty="0" err="1">
                <a:solidFill>
                  <a:srgbClr val="F06D46"/>
                </a:solidFill>
              </a:rPr>
              <a:t>pasivo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llamado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también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una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deuda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es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dinero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usted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debe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como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por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ejemplo</a:t>
            </a:r>
            <a:r>
              <a:rPr lang="en-US" dirty="0">
                <a:solidFill>
                  <a:srgbClr val="595959"/>
                </a:solidFill>
              </a:rPr>
              <a:t>:</a:t>
            </a:r>
          </a:p>
          <a:p>
            <a:r>
              <a:rPr lang="en-US" dirty="0">
                <a:solidFill>
                  <a:srgbClr val="595959"/>
                </a:solidFill>
              </a:rPr>
              <a:t>La </a:t>
            </a:r>
            <a:r>
              <a:rPr lang="en-US" dirty="0" err="1">
                <a:solidFill>
                  <a:srgbClr val="595959"/>
                </a:solidFill>
              </a:rPr>
              <a:t>hipoteca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casa.</a:t>
            </a:r>
          </a:p>
          <a:p>
            <a:r>
              <a:rPr lang="en-US" dirty="0">
                <a:solidFill>
                  <a:srgbClr val="595959"/>
                </a:solidFill>
              </a:rPr>
              <a:t>Los </a:t>
            </a:r>
            <a:r>
              <a:rPr lang="en-US" dirty="0" err="1">
                <a:solidFill>
                  <a:srgbClr val="595959"/>
                </a:solidFill>
              </a:rPr>
              <a:t>saldos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tarjetas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crédito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r>
              <a:rPr lang="en-US" dirty="0">
                <a:solidFill>
                  <a:srgbClr val="595959"/>
                </a:solidFill>
              </a:rPr>
              <a:t>El </a:t>
            </a:r>
            <a:r>
              <a:rPr lang="en-US" dirty="0" err="1">
                <a:solidFill>
                  <a:srgbClr val="595959"/>
                </a:solidFill>
              </a:rPr>
              <a:t>préstamo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su</a:t>
            </a:r>
            <a:r>
              <a:rPr lang="en-US" dirty="0">
                <a:solidFill>
                  <a:srgbClr val="595959"/>
                </a:solidFill>
              </a:rPr>
              <a:t> auto.</a:t>
            </a:r>
          </a:p>
          <a:p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cuentas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médicas</a:t>
            </a:r>
            <a:r>
              <a:rPr lang="en-US" dirty="0">
                <a:solidFill>
                  <a:srgbClr val="595959"/>
                </a:solidFill>
              </a:rPr>
              <a:t> y de hospital.</a:t>
            </a:r>
          </a:p>
          <a:p>
            <a:r>
              <a:rPr lang="en-US" dirty="0" err="1">
                <a:solidFill>
                  <a:srgbClr val="595959"/>
                </a:solidFill>
              </a:rPr>
              <a:t>Sus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préstamos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estudiante</a:t>
            </a:r>
            <a:r>
              <a:rPr lang="en-US" dirty="0">
                <a:solidFill>
                  <a:srgbClr val="595959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3" y="199665"/>
            <a:ext cx="5518997" cy="6234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828" y="1703322"/>
            <a:ext cx="2820989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80" y="3777115"/>
            <a:ext cx="1661220" cy="290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354700"/>
            <a:ext cx="8312727" cy="671155"/>
          </a:xfrm>
          <a:prstGeom prst="rect">
            <a:avLst/>
          </a:prstGeom>
        </p:spPr>
      </p:pic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457200" y="12079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Economicas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mayoría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acumulado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riqueza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hecho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mañana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hicieron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estableciendo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trabajando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lograrlas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911" y="4723330"/>
            <a:ext cx="3667355" cy="15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505" y="6649050"/>
            <a:ext cx="8079496" cy="208950"/>
          </a:xfrm>
          <a:prstGeom prst="rect">
            <a:avLst/>
          </a:prstGeom>
          <a:solidFill>
            <a:srgbClr val="159C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CA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9050"/>
            <a:ext cx="1064504" cy="208950"/>
          </a:xfrm>
          <a:prstGeom prst="rect">
            <a:avLst/>
          </a:prstGeom>
          <a:solidFill>
            <a:srgbClr val="F06D4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6D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2343384"/>
            <a:ext cx="8312727" cy="21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2527</Words>
  <Application>Microsoft Macintosh PowerPoint</Application>
  <PresentationFormat>On-screen Show (4:3)</PresentationFormat>
  <Paragraphs>147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 un Presupuesto y Ajústese a él</vt:lpstr>
      <vt:lpstr>Anote sus gastos diarios</vt:lpstr>
      <vt:lpstr>Anote sus gastos diarios</vt:lpstr>
      <vt:lpstr>Controle sus ingresos y gastos</vt:lpstr>
      <vt:lpstr>PowerPoint Presentation</vt:lpstr>
      <vt:lpstr>PowerPoint Presentation</vt:lpstr>
      <vt:lpstr>Inversiones</vt:lpstr>
      <vt:lpstr>Aproveche el  interés compuesto</vt:lpstr>
      <vt:lpstr>Comprenda la relación entre el riesgo y la ganancia esperada </vt:lpstr>
      <vt:lpstr>La pirámide de inversiones ¿Cuánto riesgo quiere usted correr?</vt:lpstr>
      <vt:lpstr>La pirámide de inversiones ¿Cuánto riesgo quiere usted correr?</vt:lpstr>
      <vt:lpstr>PowerPoint Presentation</vt:lpstr>
      <vt:lpstr>Herramientas de Ahorro</vt:lpstr>
      <vt:lpstr>Herramientas de Ahorro</vt:lpstr>
      <vt:lpstr>PowerPoint Presentation</vt:lpstr>
      <vt:lpstr>Herramientas de Inversión</vt:lpstr>
      <vt:lpstr>Herramientas de Inversión</vt:lpstr>
      <vt:lpstr>Herramientas de Inversión</vt:lpstr>
      <vt:lpstr>Cuentas de Jubilación Personales</vt:lpstr>
      <vt:lpstr>PowerPoint Presentation</vt:lpstr>
      <vt:lpstr>PowerPoint Presentation</vt:lpstr>
      <vt:lpstr>Otras Inversiones</vt:lpstr>
      <vt:lpstr>PowerPoint Presentation</vt:lpstr>
      <vt:lpstr>Sus antecedentes de crédito son importantes</vt:lpstr>
      <vt:lpstr>Entérese de lo que dicen de usted los acreedores</vt:lpstr>
      <vt:lpstr>PowerPoint Presentation</vt:lpstr>
      <vt:lpstr>Al contraer deudas</vt:lpstr>
      <vt:lpstr>Costo del crédito</vt:lpstr>
      <vt:lpstr>Ahorre dinero escogiendo el prestamo apropiado</vt:lpstr>
      <vt:lpstr>Cuidado con el  crédito de alto costo!</vt:lpstr>
      <vt:lpstr>PowerPoint Presentation</vt:lpstr>
      <vt:lpstr>PowerPoint Presentation</vt:lpstr>
      <vt:lpstr>PowerPoint Presentation</vt:lpstr>
      <vt:lpstr>PowerPoint Presentation</vt:lpstr>
      <vt:lpstr>Preguntas?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</dc:creator>
  <cp:lastModifiedBy>Microsoft Office User</cp:lastModifiedBy>
  <cp:revision>98</cp:revision>
  <dcterms:created xsi:type="dcterms:W3CDTF">2015-03-23T03:14:03Z</dcterms:created>
  <dcterms:modified xsi:type="dcterms:W3CDTF">2020-03-12T04:20:12Z</dcterms:modified>
</cp:coreProperties>
</file>